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53"/>
  </p:normalViewPr>
  <p:slideViewPr>
    <p:cSldViewPr snapToGrid="0" snapToObjects="1">
      <p:cViewPr varScale="1">
        <p:scale>
          <a:sx n="137" d="100"/>
          <a:sy n="137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298769-79C5-6340-94C0-52E0034675D8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51DE9-EC50-C544-A8FB-79F5EB388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181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DE14A3-F4D6-AD47-898E-F49C96BB8548}" type="datetimeFigureOut">
              <a:rPr lang="en-US" smtClean="0"/>
              <a:t>12/1/17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2621B-A8A8-AB41-AB86-85F33675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3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2621B-A8A8-AB41-AB86-85F336756DC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141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BAB1-A2FE-754C-991A-4C7A78AA9373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A6FC-F886-4F4B-B1C5-2497F40E01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BAB1-A2FE-754C-991A-4C7A78AA9373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A6FC-F886-4F4B-B1C5-2497F40E01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BAB1-A2FE-754C-991A-4C7A78AA9373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A6FC-F886-4F4B-B1C5-2497F40E01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BAB1-A2FE-754C-991A-4C7A78AA9373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A6FC-F886-4F4B-B1C5-2497F40E01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BAB1-A2FE-754C-991A-4C7A78AA9373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A6FC-F886-4F4B-B1C5-2497F40E01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BAB1-A2FE-754C-991A-4C7A78AA9373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A6FC-F886-4F4B-B1C5-2497F40E01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BAB1-A2FE-754C-991A-4C7A78AA9373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A6FC-F886-4F4B-B1C5-2497F40E01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BAB1-A2FE-754C-991A-4C7A78AA9373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A6FC-F886-4F4B-B1C5-2497F40E01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BAB1-A2FE-754C-991A-4C7A78AA9373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A6FC-F886-4F4B-B1C5-2497F40E01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BAB1-A2FE-754C-991A-4C7A78AA9373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A6FC-F886-4F4B-B1C5-2497F40E01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BAB1-A2FE-754C-991A-4C7A78AA9373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A6FC-F886-4F4B-B1C5-2497F40E01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0BAB1-A2FE-754C-991A-4C7A78AA9373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BA6FC-F886-4F4B-B1C5-2497F40E0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71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928747"/>
          </a:xfrm>
        </p:spPr>
        <p:txBody>
          <a:bodyPr/>
          <a:lstStyle/>
          <a:p>
            <a:r>
              <a:rPr lang="en-US" dirty="0" smtClean="0"/>
              <a:t>Malachi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If I then be a father where is mine honour?</a:t>
            </a:r>
          </a:p>
          <a:p>
            <a:r>
              <a:rPr lang="en-US" sz="2800" dirty="0" smtClean="0"/>
              <a:t>If I be a master where is my fear?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038530" y="5624062"/>
            <a:ext cx="4189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Pioneer </a:t>
            </a:r>
            <a:r>
              <a:rPr lang="en-US" dirty="0" smtClean="0"/>
              <a:t>Centre - December 2017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52938" y="386769"/>
            <a:ext cx="6204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Hebrew </a:t>
            </a:r>
            <a:r>
              <a:rPr lang="mr-IN" sz="2800" b="1" dirty="0" smtClean="0">
                <a:solidFill>
                  <a:srgbClr val="0070C0"/>
                </a:solidFill>
              </a:rPr>
              <a:t>–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Malak</a:t>
            </a:r>
            <a:r>
              <a:rPr lang="en-US" sz="2800" b="1" dirty="0" smtClean="0">
                <a:solidFill>
                  <a:srgbClr val="0070C0"/>
                </a:solidFill>
              </a:rPr>
              <a:t> = Messenger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29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298" y="158004"/>
            <a:ext cx="8403383" cy="84037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The Language </a:t>
            </a:r>
            <a:r>
              <a:rPr lang="en-US" smtClean="0"/>
              <a:t>of Slavery -Romans 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54" y="998375"/>
            <a:ext cx="8677469" cy="430141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40000"/>
              </a:lnSpc>
            </a:pPr>
            <a:r>
              <a:rPr lang="en-US" baseline="30000" dirty="0"/>
              <a:t>6 </a:t>
            </a:r>
            <a:r>
              <a:rPr lang="en-US" dirty="0"/>
              <a:t>Knowing this, that our old man is crucified with</a:t>
            </a:r>
            <a:r>
              <a:rPr lang="en-US" i="1" dirty="0"/>
              <a:t> him</a:t>
            </a:r>
            <a:r>
              <a:rPr lang="en-US" dirty="0"/>
              <a:t>, that the body of sin might be destroyed, that henceforth we should not </a:t>
            </a:r>
            <a:r>
              <a:rPr lang="en-US" b="1" u="sng" dirty="0"/>
              <a:t>serve</a:t>
            </a:r>
            <a:r>
              <a:rPr lang="en-US" dirty="0"/>
              <a:t> sin.</a:t>
            </a:r>
          </a:p>
          <a:p>
            <a:pPr>
              <a:lnSpc>
                <a:spcPct val="140000"/>
              </a:lnSpc>
            </a:pPr>
            <a:r>
              <a:rPr lang="en-US" dirty="0"/>
              <a:t> </a:t>
            </a:r>
            <a:r>
              <a:rPr lang="en-US" baseline="30000" dirty="0"/>
              <a:t> 16 </a:t>
            </a:r>
            <a:r>
              <a:rPr lang="en-US" dirty="0"/>
              <a:t>Know ye not, that to whom ye yield yourselves </a:t>
            </a:r>
            <a:r>
              <a:rPr lang="en-US" b="1" u="sng" dirty="0"/>
              <a:t>servants</a:t>
            </a:r>
            <a:r>
              <a:rPr lang="en-US" dirty="0"/>
              <a:t> to obey, his </a:t>
            </a:r>
            <a:r>
              <a:rPr lang="en-US" b="1" u="sng" dirty="0"/>
              <a:t>servants</a:t>
            </a:r>
            <a:r>
              <a:rPr lang="en-US" dirty="0"/>
              <a:t> ye are to whom ye </a:t>
            </a:r>
            <a:r>
              <a:rPr lang="en-US" b="1" u="sng" dirty="0"/>
              <a:t>obey</a:t>
            </a:r>
            <a:r>
              <a:rPr lang="en-US" dirty="0"/>
              <a:t>; whether of sin unto death, or of obedience unto righteousness? </a:t>
            </a:r>
            <a:r>
              <a:rPr lang="en-US" baseline="30000" dirty="0"/>
              <a:t>17 </a:t>
            </a:r>
            <a:r>
              <a:rPr lang="en-US" dirty="0"/>
              <a:t>But God be thanked, that ye were the </a:t>
            </a:r>
            <a:r>
              <a:rPr lang="en-US" b="1" u="sng" dirty="0"/>
              <a:t>servants</a:t>
            </a:r>
            <a:r>
              <a:rPr lang="en-US" dirty="0"/>
              <a:t> of sin, but ye have obeyed from the heart that form of doctrine which was delivered you. </a:t>
            </a:r>
            <a:r>
              <a:rPr lang="en-US" baseline="30000" dirty="0"/>
              <a:t>18 </a:t>
            </a:r>
            <a:r>
              <a:rPr lang="en-US" dirty="0"/>
              <a:t>Being then made free from sin, ye became the </a:t>
            </a:r>
            <a:r>
              <a:rPr lang="en-US" b="1" u="sng" dirty="0"/>
              <a:t>servants</a:t>
            </a:r>
            <a:r>
              <a:rPr lang="en-US" dirty="0"/>
              <a:t> of righteousness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77073" y="5551713"/>
            <a:ext cx="7445829" cy="8002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Exodus 21:6 		Psalm 40:6		Hebrews 10:5</a:t>
            </a:r>
          </a:p>
          <a:p>
            <a:pPr algn="ctr"/>
            <a:r>
              <a:rPr lang="en-US" sz="2800" dirty="0" smtClean="0"/>
              <a:t>Obedience of a servant is better than sacrifice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760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Indifferent = unconcerned</a:t>
            </a:r>
          </a:p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5400" dirty="0" smtClean="0"/>
              <a:t>Not bothered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99026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1151"/>
            <a:ext cx="7886700" cy="63325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Wherein have we polluted thee?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4934" y="1082154"/>
            <a:ext cx="2537927" cy="428314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 smtClean="0"/>
              <a:t>The Lame</a:t>
            </a:r>
          </a:p>
          <a:p>
            <a:pPr marL="0" indent="0">
              <a:buNone/>
            </a:pPr>
            <a:r>
              <a:rPr lang="en-US" dirty="0" smtClean="0"/>
              <a:t>Walking in the path of </a:t>
            </a:r>
            <a:r>
              <a:rPr lang="en-US" dirty="0" smtClean="0"/>
              <a:t>the </a:t>
            </a:r>
            <a:r>
              <a:rPr lang="en-US" dirty="0" smtClean="0"/>
              <a:t>wicked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“Blessed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b="1" i="1" dirty="0">
                <a:solidFill>
                  <a:srgbClr val="0070C0"/>
                </a:solidFill>
              </a:rPr>
              <a:t>is</a:t>
            </a:r>
            <a:r>
              <a:rPr lang="en-US" sz="2400" b="1" dirty="0">
                <a:solidFill>
                  <a:srgbClr val="0070C0"/>
                </a:solidFill>
              </a:rPr>
              <a:t> the man that </a:t>
            </a:r>
            <a:r>
              <a:rPr lang="en-US" sz="2400" b="1" dirty="0" err="1">
                <a:solidFill>
                  <a:srgbClr val="0070C0"/>
                </a:solidFill>
              </a:rPr>
              <a:t>walketh</a:t>
            </a:r>
            <a:r>
              <a:rPr lang="en-US" sz="2400" b="1" dirty="0">
                <a:solidFill>
                  <a:srgbClr val="0070C0"/>
                </a:solidFill>
              </a:rPr>
              <a:t> not in the counsel of the </a:t>
            </a:r>
            <a:r>
              <a:rPr lang="en-US" sz="2400" b="1" dirty="0" smtClean="0">
                <a:solidFill>
                  <a:srgbClr val="0070C0"/>
                </a:solidFill>
              </a:rPr>
              <a:t>ungodly”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Psalm 1</a:t>
            </a:r>
            <a:endParaRPr lang="en-US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2556" y="1082154"/>
            <a:ext cx="2444620" cy="428314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u="sng" dirty="0" smtClean="0"/>
              <a:t>The blind</a:t>
            </a:r>
          </a:p>
          <a:p>
            <a:pPr marL="0" indent="0">
              <a:buNone/>
            </a:pPr>
            <a:r>
              <a:rPr lang="en-US" dirty="0" smtClean="0"/>
              <a:t>In spiritual darkness they </a:t>
            </a:r>
            <a:r>
              <a:rPr lang="en-US" dirty="0" err="1" smtClean="0"/>
              <a:t>couldn</a:t>
            </a:r>
            <a:r>
              <a:rPr lang="mr-IN" dirty="0" smtClean="0"/>
              <a:t>’</a:t>
            </a:r>
            <a:r>
              <a:rPr lang="en-US" dirty="0" smtClean="0"/>
              <a:t>t see. 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“Without </a:t>
            </a:r>
            <a:r>
              <a:rPr lang="en-US" sz="2400" b="1" dirty="0" smtClean="0">
                <a:solidFill>
                  <a:srgbClr val="0070C0"/>
                </a:solidFill>
              </a:rPr>
              <a:t>vision the people </a:t>
            </a:r>
            <a:r>
              <a:rPr lang="en-US" sz="2400" b="1" dirty="0" smtClean="0">
                <a:solidFill>
                  <a:srgbClr val="0070C0"/>
                </a:solidFill>
              </a:rPr>
              <a:t>perish”.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Proverbs 29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880620" y="1082154"/>
            <a:ext cx="2892488" cy="428314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u="sng" dirty="0" smtClean="0"/>
              <a:t>The sick</a:t>
            </a:r>
          </a:p>
          <a:p>
            <a:pPr marL="0" indent="0">
              <a:buNone/>
            </a:pPr>
            <a:r>
              <a:rPr lang="en-US" sz="3300" dirty="0" smtClean="0"/>
              <a:t>A corrupt tree bringing </a:t>
            </a:r>
            <a:r>
              <a:rPr lang="en-US" sz="3300" dirty="0" smtClean="0"/>
              <a:t>forth </a:t>
            </a:r>
            <a:r>
              <a:rPr lang="en-US" sz="3300" dirty="0" smtClean="0"/>
              <a:t>corrupt fruit</a:t>
            </a:r>
            <a:r>
              <a:rPr lang="en-US" sz="3300" dirty="0" smtClean="0"/>
              <a:t>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>
                <a:solidFill>
                  <a:srgbClr val="0070C0"/>
                </a:solidFill>
              </a:rPr>
              <a:t>“Why </a:t>
            </a:r>
            <a:r>
              <a:rPr lang="en-US" b="1" dirty="0">
                <a:solidFill>
                  <a:srgbClr val="0070C0"/>
                </a:solidFill>
              </a:rPr>
              <a:t>should ye be stricken any more? ye will revolt more and more: the whole head is sick, and the whole heart faint</a:t>
            </a:r>
            <a:r>
              <a:rPr lang="en-US" b="1" dirty="0" smtClean="0">
                <a:solidFill>
                  <a:srgbClr val="0070C0"/>
                </a:solidFill>
              </a:rPr>
              <a:t>..”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Isaiah 1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1176" y="6100917"/>
            <a:ext cx="808964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Obedience </a:t>
            </a:r>
            <a:r>
              <a:rPr lang="mr-IN" sz="2400" dirty="0" smtClean="0"/>
              <a:t>–</a:t>
            </a:r>
            <a:r>
              <a:rPr lang="en-US" sz="2400" dirty="0" smtClean="0"/>
              <a:t> </a:t>
            </a:r>
            <a:r>
              <a:rPr lang="en-US" sz="2400" dirty="0"/>
              <a:t>H</a:t>
            </a:r>
            <a:r>
              <a:rPr lang="en-US" sz="2400" dirty="0" smtClean="0"/>
              <a:t>oliness - </a:t>
            </a:r>
            <a:r>
              <a:rPr lang="en-US" sz="2400" dirty="0" smtClean="0"/>
              <a:t>R</a:t>
            </a:r>
            <a:r>
              <a:rPr lang="en-US" sz="2400" dirty="0" smtClean="0"/>
              <a:t>everence </a:t>
            </a:r>
            <a:r>
              <a:rPr lang="mr-IN" sz="2400" dirty="0" smtClean="0"/>
              <a:t>–</a:t>
            </a:r>
            <a:r>
              <a:rPr lang="en-US" sz="2400" dirty="0" smtClean="0"/>
              <a:t> </a:t>
            </a:r>
            <a:r>
              <a:rPr lang="en-US" sz="2400" dirty="0" smtClean="0"/>
              <a:t>Faith </a:t>
            </a:r>
            <a:r>
              <a:rPr lang="mr-IN" sz="2400" dirty="0" smtClean="0"/>
              <a:t>–</a:t>
            </a:r>
            <a:r>
              <a:rPr lang="en-US" sz="2400" dirty="0" smtClean="0"/>
              <a:t> </a:t>
            </a:r>
            <a:r>
              <a:rPr lang="en-US" sz="2400" dirty="0"/>
              <a:t>H</a:t>
            </a:r>
            <a:r>
              <a:rPr lang="en-US" sz="2400" dirty="0" smtClean="0"/>
              <a:t>umility </a:t>
            </a:r>
            <a:r>
              <a:rPr lang="en-US" sz="2400" dirty="0" smtClean="0"/>
              <a:t>- </a:t>
            </a:r>
            <a:r>
              <a:rPr lang="en-US" sz="2400" dirty="0"/>
              <a:t>H</a:t>
            </a:r>
            <a:r>
              <a:rPr lang="en-US" sz="2400" dirty="0" smtClean="0"/>
              <a:t>onour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28650" y="5533054"/>
            <a:ext cx="80021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Governor = Strong 6346 Heb Pecha -  acting on behalf of the Persian king.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0114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43829"/>
            <a:ext cx="7886700" cy="950490"/>
          </a:xfrm>
        </p:spPr>
        <p:txBody>
          <a:bodyPr/>
          <a:lstStyle/>
          <a:p>
            <a:pPr algn="ctr"/>
            <a:r>
              <a:rPr lang="en-US" dirty="0" smtClean="0"/>
              <a:t>I have no pleasure in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88841"/>
            <a:ext cx="7886700" cy="437605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Before the captivity </a:t>
            </a:r>
            <a:r>
              <a:rPr lang="en-US" dirty="0" smtClean="0"/>
              <a:t>Jeremiah 16:13 “Therefore </a:t>
            </a:r>
            <a:r>
              <a:rPr lang="en-US" dirty="0"/>
              <a:t>now </a:t>
            </a:r>
            <a:r>
              <a:rPr lang="en-US" b="1" u="sng" dirty="0"/>
              <a:t>amend your ways </a:t>
            </a:r>
            <a:r>
              <a:rPr lang="en-US" dirty="0"/>
              <a:t>and your doings, and obey the voice of the LORD your God; and the LORD will repent him of the evil that he hath pronounced against you</a:t>
            </a:r>
            <a:r>
              <a:rPr lang="en-US" dirty="0" smtClean="0"/>
              <a:t>.”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 </a:t>
            </a:r>
            <a:r>
              <a:rPr lang="en-US" b="1" dirty="0" smtClean="0">
                <a:solidFill>
                  <a:srgbClr val="0070C0"/>
                </a:solidFill>
              </a:rPr>
              <a:t>After the captivity</a:t>
            </a:r>
            <a:r>
              <a:rPr lang="en-US" dirty="0" smtClean="0"/>
              <a:t> Haggai 1:4 “</a:t>
            </a:r>
            <a:r>
              <a:rPr lang="en-US" i="1" dirty="0"/>
              <a:t>Is it</a:t>
            </a:r>
            <a:r>
              <a:rPr lang="en-US" dirty="0"/>
              <a:t> time for you, O ye, to dwell in your </a:t>
            </a:r>
            <a:r>
              <a:rPr lang="en-US" dirty="0" err="1"/>
              <a:t>cieled</a:t>
            </a:r>
            <a:r>
              <a:rPr lang="en-US" dirty="0"/>
              <a:t> houses, and this house</a:t>
            </a:r>
            <a:r>
              <a:rPr lang="en-US" i="1" dirty="0"/>
              <a:t> lie</a:t>
            </a:r>
            <a:r>
              <a:rPr lang="en-US" dirty="0"/>
              <a:t> waste? </a:t>
            </a:r>
            <a:r>
              <a:rPr lang="en-US" baseline="30000" dirty="0"/>
              <a:t>5 </a:t>
            </a:r>
            <a:r>
              <a:rPr lang="en-US" dirty="0"/>
              <a:t>Now therefore thus </a:t>
            </a:r>
            <a:r>
              <a:rPr lang="en-US" dirty="0" err="1"/>
              <a:t>saith</a:t>
            </a:r>
            <a:r>
              <a:rPr lang="en-US" dirty="0"/>
              <a:t> the LORD of hosts; </a:t>
            </a:r>
            <a:r>
              <a:rPr lang="en-US" b="1" u="sng" dirty="0"/>
              <a:t>Consider your </a:t>
            </a:r>
            <a:r>
              <a:rPr lang="en-US" b="1" u="sng" dirty="0" smtClean="0"/>
              <a:t>ways.</a:t>
            </a:r>
            <a:endParaRPr lang="en-US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858416" y="6190089"/>
            <a:ext cx="7455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It is all about a demonstration of obedience through Faith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628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234497"/>
            <a:ext cx="7886700" cy="7172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Meal Offering </a:t>
            </a:r>
            <a:r>
              <a:rPr lang="en-US" sz="2800" dirty="0" smtClean="0"/>
              <a:t>(Heb - </a:t>
            </a:r>
            <a:r>
              <a:rPr lang="en-US" sz="2800" dirty="0" err="1" smtClean="0"/>
              <a:t>Minchah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sz="3100" dirty="0" smtClean="0"/>
              <a:t>The fruit of our </a:t>
            </a:r>
            <a:r>
              <a:rPr lang="en-US" sz="3100" dirty="0" err="1" smtClean="0"/>
              <a:t>labours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274" y="1202876"/>
            <a:ext cx="8733451" cy="3808436"/>
          </a:xfr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  <a:effectLst>
            <a:glow rad="254000">
              <a:schemeClr val="accent1">
                <a:alpha val="40000"/>
              </a:schemeClr>
            </a:glow>
            <a:outerShdw blurRad="50800" dir="5400000" algn="ctr" rotWithShape="0">
              <a:srgbClr val="000000">
                <a:alpha val="43137"/>
              </a:srgbClr>
            </a:outerShdw>
          </a:effectLst>
        </p:spPr>
        <p:txBody>
          <a:bodyPr>
            <a:normAutofit fontScale="92500" lnSpcReduction="10000"/>
          </a:bodyPr>
          <a:lstStyle/>
          <a:p>
            <a:pPr algn="ctr">
              <a:lnSpc>
                <a:spcPct val="150000"/>
              </a:lnSpc>
            </a:pPr>
            <a:r>
              <a:rPr lang="en-US" sz="3600" b="1" u="sng" dirty="0">
                <a:solidFill>
                  <a:schemeClr val="bg1"/>
                </a:solidFill>
              </a:rPr>
              <a:t>The making of the Meal Offering</a:t>
            </a:r>
          </a:p>
          <a:p>
            <a:pPr>
              <a:lnSpc>
                <a:spcPct val="150000"/>
              </a:lnSpc>
            </a:pPr>
            <a:r>
              <a:rPr lang="en-US" sz="2400" b="1" u="sng" dirty="0">
                <a:solidFill>
                  <a:schemeClr val="bg1"/>
                </a:solidFill>
              </a:rPr>
              <a:t>Flour </a:t>
            </a:r>
            <a:r>
              <a:rPr lang="en-US" sz="2400" dirty="0">
                <a:solidFill>
                  <a:schemeClr val="bg1"/>
                </a:solidFill>
              </a:rPr>
              <a:t> - ground until its finest </a:t>
            </a:r>
            <a:r>
              <a:rPr lang="mr-IN" sz="2400" dirty="0">
                <a:solidFill>
                  <a:schemeClr val="bg1"/>
                </a:solidFill>
              </a:rPr>
              <a:t>–</a:t>
            </a:r>
            <a:r>
              <a:rPr lang="en-US" sz="2400" dirty="0">
                <a:solidFill>
                  <a:schemeClr val="bg1"/>
                </a:solidFill>
              </a:rPr>
              <a:t> significant effort and attention to detail</a:t>
            </a:r>
          </a:p>
          <a:p>
            <a:pPr>
              <a:lnSpc>
                <a:spcPct val="150000"/>
              </a:lnSpc>
            </a:pPr>
            <a:r>
              <a:rPr lang="en-US" sz="2400" b="1" u="sng" dirty="0">
                <a:solidFill>
                  <a:schemeClr val="bg1"/>
                </a:solidFill>
              </a:rPr>
              <a:t>Oil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mr-IN" sz="2400" dirty="0">
                <a:solidFill>
                  <a:schemeClr val="bg1"/>
                </a:solidFill>
              </a:rPr>
              <a:t>–</a:t>
            </a:r>
            <a:r>
              <a:rPr lang="en-US" sz="2400" dirty="0">
                <a:solidFill>
                  <a:schemeClr val="bg1"/>
                </a:solidFill>
              </a:rPr>
              <a:t> the word of God permeating our works influencing the outcome</a:t>
            </a:r>
          </a:p>
          <a:p>
            <a:pPr>
              <a:lnSpc>
                <a:spcPct val="150000"/>
              </a:lnSpc>
            </a:pPr>
            <a:r>
              <a:rPr lang="en-US" sz="2400" b="1" u="sng" dirty="0">
                <a:solidFill>
                  <a:schemeClr val="bg1"/>
                </a:solidFill>
              </a:rPr>
              <a:t>Frankincense </a:t>
            </a:r>
            <a:r>
              <a:rPr lang="mr-IN" sz="2400" dirty="0">
                <a:solidFill>
                  <a:schemeClr val="bg1"/>
                </a:solidFill>
              </a:rPr>
              <a:t>–</a:t>
            </a:r>
            <a:r>
              <a:rPr lang="en-US" sz="2400" dirty="0">
                <a:solidFill>
                  <a:schemeClr val="bg1"/>
                </a:solidFill>
              </a:rPr>
              <a:t> Our work sanctified </a:t>
            </a:r>
            <a:r>
              <a:rPr lang="mr-IN" sz="2400" dirty="0">
                <a:solidFill>
                  <a:schemeClr val="bg1"/>
                </a:solidFill>
              </a:rPr>
              <a:t>–</a:t>
            </a:r>
            <a:r>
              <a:rPr lang="en-US" sz="2400" dirty="0">
                <a:solidFill>
                  <a:schemeClr val="bg1"/>
                </a:solidFill>
              </a:rPr>
              <a:t> or set apart, made Holy by prayer</a:t>
            </a:r>
          </a:p>
          <a:p>
            <a:pPr>
              <a:lnSpc>
                <a:spcPct val="150000"/>
              </a:lnSpc>
            </a:pPr>
            <a:r>
              <a:rPr lang="en-US" sz="2400" b="1" u="sng" dirty="0">
                <a:solidFill>
                  <a:schemeClr val="bg1"/>
                </a:solidFill>
              </a:rPr>
              <a:t>Combined &amp; Roasted by fire </a:t>
            </a:r>
            <a:r>
              <a:rPr lang="mr-IN" sz="2400" dirty="0">
                <a:solidFill>
                  <a:schemeClr val="bg1"/>
                </a:solidFill>
              </a:rPr>
              <a:t>–</a:t>
            </a:r>
            <a:r>
              <a:rPr lang="en-US" sz="2400" dirty="0">
                <a:solidFill>
                  <a:schemeClr val="bg1"/>
                </a:solidFill>
              </a:rPr>
              <a:t> Test of faith </a:t>
            </a:r>
            <a:r>
              <a:rPr lang="mr-IN" sz="2400" dirty="0">
                <a:solidFill>
                  <a:schemeClr val="bg1"/>
                </a:solidFill>
              </a:rPr>
              <a:t>–</a:t>
            </a:r>
            <a:r>
              <a:rPr lang="en-US" sz="2400" dirty="0">
                <a:solidFill>
                  <a:schemeClr val="bg1"/>
                </a:solidFill>
              </a:rPr>
              <a:t> Like Gold tried in the fire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  <a:endParaRPr lang="en-US" sz="1000" dirty="0">
              <a:solidFill>
                <a:schemeClr val="bg1"/>
              </a:solidFill>
            </a:endParaRPr>
          </a:p>
          <a:p>
            <a:pPr marL="0" indent="0">
              <a:lnSpc>
                <a:spcPct val="140000"/>
              </a:lnSpc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			                                                                    Lev 2:1-2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272" y="6167536"/>
            <a:ext cx="8733453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For the hope which is laid up for you in heaven, whereof ye heard before in the word of the truth of the gospel; </a:t>
            </a:r>
            <a:r>
              <a:rPr lang="en-US" sz="1400" baseline="30000" dirty="0"/>
              <a:t>6 </a:t>
            </a:r>
            <a:r>
              <a:rPr lang="en-US" sz="1400" dirty="0"/>
              <a:t>Which is come unto you, as</a:t>
            </a:r>
            <a:r>
              <a:rPr lang="en-US" sz="1400" i="1" dirty="0"/>
              <a:t> it is</a:t>
            </a:r>
            <a:r>
              <a:rPr lang="en-US" sz="1400" dirty="0"/>
              <a:t> in all the world; and </a:t>
            </a:r>
            <a:r>
              <a:rPr lang="en-US" sz="1400" b="1" u="sng" dirty="0"/>
              <a:t>bringeth forth fruit</a:t>
            </a:r>
            <a:r>
              <a:rPr lang="en-US" sz="1400" dirty="0"/>
              <a:t>, as</a:t>
            </a:r>
            <a:r>
              <a:rPr lang="en-US" sz="1400" i="1" dirty="0"/>
              <a:t> it doth</a:t>
            </a:r>
            <a:r>
              <a:rPr lang="en-US" sz="1400" dirty="0"/>
              <a:t> also in </a:t>
            </a:r>
            <a:r>
              <a:rPr lang="en-US" sz="1400" dirty="0" smtClean="0"/>
              <a:t>you. </a:t>
            </a:r>
            <a:r>
              <a:rPr lang="en-US" sz="1400" b="1" dirty="0" smtClean="0">
                <a:solidFill>
                  <a:srgbClr val="FF0000"/>
                </a:solidFill>
              </a:rPr>
              <a:t>Col 1:5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272" y="5262467"/>
            <a:ext cx="8733453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/>
              <a:t>or </a:t>
            </a:r>
            <a:r>
              <a:rPr lang="en-US" sz="1400" dirty="0"/>
              <a:t>when ye were the servants of sin, ye were free from righteousness. </a:t>
            </a:r>
            <a:r>
              <a:rPr lang="en-US" sz="1400" baseline="30000" dirty="0"/>
              <a:t>21 </a:t>
            </a:r>
            <a:r>
              <a:rPr lang="en-US" sz="1400" dirty="0"/>
              <a:t>What fruit had ye then in those things whereof ye are now ashamed? for the end of those things</a:t>
            </a:r>
            <a:r>
              <a:rPr lang="en-US" sz="1400" i="1" dirty="0"/>
              <a:t> is</a:t>
            </a:r>
            <a:r>
              <a:rPr lang="en-US" sz="1400" dirty="0"/>
              <a:t> death. </a:t>
            </a:r>
            <a:r>
              <a:rPr lang="en-US" sz="1400" baseline="30000" dirty="0"/>
              <a:t>22 </a:t>
            </a:r>
            <a:r>
              <a:rPr lang="en-US" sz="1400" dirty="0"/>
              <a:t>But now being made free from sin, and become servants to God, ye have </a:t>
            </a:r>
            <a:r>
              <a:rPr lang="en-US" sz="1400" b="1" u="sng" dirty="0"/>
              <a:t>your fruit unto holiness, and the end everlasting </a:t>
            </a:r>
            <a:r>
              <a:rPr lang="en-US" sz="1400" b="1" u="sng" dirty="0" smtClean="0"/>
              <a:t>life</a:t>
            </a:r>
            <a:r>
              <a:rPr lang="en-US" sz="1400" dirty="0" smtClean="0"/>
              <a:t>.           </a:t>
            </a:r>
            <a:r>
              <a:rPr lang="en-US" sz="1400" b="1" dirty="0" smtClean="0">
                <a:solidFill>
                  <a:srgbClr val="FF0000"/>
                </a:solidFill>
              </a:rPr>
              <a:t>Rom 6:20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55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Malachi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2907652" cy="4351338"/>
          </a:xfrm>
        </p:spPr>
        <p:txBody>
          <a:bodyPr/>
          <a:lstStyle/>
          <a:p>
            <a:r>
              <a:rPr lang="en-US" dirty="0" smtClean="0"/>
              <a:t>Obedience</a:t>
            </a:r>
          </a:p>
          <a:p>
            <a:r>
              <a:rPr lang="en-US" dirty="0" smtClean="0"/>
              <a:t>Holiness</a:t>
            </a:r>
          </a:p>
          <a:p>
            <a:r>
              <a:rPr lang="en-US" dirty="0" smtClean="0"/>
              <a:t>Reverence</a:t>
            </a:r>
          </a:p>
          <a:p>
            <a:r>
              <a:rPr lang="en-US" smtClean="0"/>
              <a:t>Faith</a:t>
            </a:r>
            <a:endParaRPr lang="en-US" dirty="0" smtClean="0"/>
          </a:p>
          <a:p>
            <a:r>
              <a:rPr lang="en-US" dirty="0" smtClean="0"/>
              <a:t>Humility</a:t>
            </a:r>
          </a:p>
          <a:p>
            <a:r>
              <a:rPr lang="en-US" dirty="0" smtClean="0"/>
              <a:t>Honour the name of Yahweh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387" y="1825625"/>
            <a:ext cx="357634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</a:t>
            </a:r>
            <a:r>
              <a:rPr lang="en-US" dirty="0" smtClean="0"/>
              <a:t>oes it really matter?</a:t>
            </a:r>
          </a:p>
          <a:p>
            <a:r>
              <a:rPr lang="en-US" dirty="0"/>
              <a:t>M</a:t>
            </a:r>
            <a:r>
              <a:rPr lang="en-US" dirty="0" smtClean="0"/>
              <a:t>odernise</a:t>
            </a:r>
          </a:p>
          <a:p>
            <a:r>
              <a:rPr lang="en-US" dirty="0" smtClean="0"/>
              <a:t>Redefine</a:t>
            </a:r>
          </a:p>
          <a:p>
            <a:r>
              <a:rPr lang="en-US" dirty="0" smtClean="0"/>
              <a:t>Adapt the Truth</a:t>
            </a:r>
          </a:p>
          <a:p>
            <a:r>
              <a:rPr lang="en-US" dirty="0" smtClean="0"/>
              <a:t>Be flexible </a:t>
            </a:r>
            <a:endParaRPr lang="en-US" dirty="0"/>
          </a:p>
          <a:p>
            <a:r>
              <a:rPr lang="en-US" dirty="0" smtClean="0"/>
              <a:t>Feel rewarded for our effort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32245" y="2584579"/>
            <a:ext cx="12316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smtClean="0">
                <a:solidFill>
                  <a:srgbClr val="0070C0"/>
                </a:solidFill>
              </a:rPr>
              <a:t>VS</a:t>
            </a:r>
            <a:endParaRPr lang="en-US" sz="540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38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Purpose of Yahweh</a:t>
            </a:r>
            <a:br>
              <a:rPr lang="en-US" dirty="0" smtClean="0"/>
            </a:br>
            <a:r>
              <a:rPr lang="en-US" sz="2400" dirty="0" smtClean="0"/>
              <a:t>Genesis - Malachi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06" y="1825625"/>
            <a:ext cx="8929395" cy="4743126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To fill the earth with his Glory </a:t>
            </a:r>
            <a:r>
              <a:rPr lang="mr-IN" b="1" dirty="0" smtClean="0">
                <a:solidFill>
                  <a:srgbClr val="0070C0"/>
                </a:solidFill>
              </a:rPr>
              <a:t>–</a:t>
            </a:r>
            <a:r>
              <a:rPr lang="en-US" b="1" dirty="0" smtClean="0">
                <a:solidFill>
                  <a:srgbClr val="0070C0"/>
                </a:solidFill>
              </a:rPr>
              <a:t> a creation that reflects his own character. (It was “VERY GOOD”)</a:t>
            </a:r>
          </a:p>
          <a:p>
            <a:pPr lvl="1"/>
            <a:r>
              <a:rPr lang="en-US" sz="2800" dirty="0" smtClean="0"/>
              <a:t>To punish the wickedness of </a:t>
            </a:r>
            <a:r>
              <a:rPr lang="en-US" sz="2800" dirty="0" smtClean="0"/>
              <a:t>sin</a:t>
            </a:r>
          </a:p>
          <a:p>
            <a:pPr lvl="2"/>
            <a:r>
              <a:rPr lang="en-US" sz="2800" b="1" dirty="0" smtClean="0">
                <a:solidFill>
                  <a:srgbClr val="0070C0"/>
                </a:solidFill>
              </a:rPr>
              <a:t>Earth cursed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pPr lvl="2"/>
            <a:r>
              <a:rPr lang="en-US" sz="2800" b="1" dirty="0" smtClean="0">
                <a:solidFill>
                  <a:schemeClr val="bg1"/>
                </a:solidFill>
              </a:rPr>
              <a:t>To sanctify himself in his chosen people </a:t>
            </a:r>
            <a:r>
              <a:rPr lang="mr-IN" sz="2800" b="1" dirty="0" smtClean="0">
                <a:solidFill>
                  <a:schemeClr val="bg1"/>
                </a:solidFill>
              </a:rPr>
              <a:t>–</a:t>
            </a:r>
            <a:r>
              <a:rPr lang="en-US" sz="2800" b="1" dirty="0" smtClean="0">
                <a:solidFill>
                  <a:schemeClr val="bg1"/>
                </a:solidFill>
              </a:rPr>
              <a:t> Abraham’s family </a:t>
            </a:r>
          </a:p>
          <a:p>
            <a:pPr lvl="3"/>
            <a:r>
              <a:rPr lang="en-US" sz="2600" dirty="0" smtClean="0">
                <a:solidFill>
                  <a:schemeClr val="bg1"/>
                </a:solidFill>
              </a:rPr>
              <a:t>To discipline and correct in measure his disobedient people and offer salvation to the Gentiles</a:t>
            </a:r>
          </a:p>
          <a:p>
            <a:pPr lvl="2"/>
            <a:r>
              <a:rPr lang="en-US" sz="2800" b="1" dirty="0" smtClean="0">
                <a:solidFill>
                  <a:schemeClr val="bg1"/>
                </a:solidFill>
              </a:rPr>
              <a:t>To regather and assemble his chosen people </a:t>
            </a:r>
            <a:r>
              <a:rPr lang="mr-IN" sz="2800" b="1" dirty="0" smtClean="0">
                <a:solidFill>
                  <a:schemeClr val="bg1"/>
                </a:solidFill>
              </a:rPr>
              <a:t>–</a:t>
            </a:r>
            <a:r>
              <a:rPr lang="en-US" sz="2800" b="1" dirty="0" smtClean="0">
                <a:solidFill>
                  <a:schemeClr val="bg1"/>
                </a:solidFill>
              </a:rPr>
              <a:t> Abraham’s family through Christ (Jew &amp; Gentile</a:t>
            </a:r>
            <a:r>
              <a:rPr lang="en-US" sz="2800" b="1" dirty="0" smtClean="0">
                <a:solidFill>
                  <a:schemeClr val="bg1"/>
                </a:solidFill>
              </a:rPr>
              <a:t>)</a:t>
            </a:r>
          </a:p>
          <a:p>
            <a:pPr lvl="2"/>
            <a:r>
              <a:rPr lang="en-US" sz="2800" b="1" dirty="0" smtClean="0">
                <a:solidFill>
                  <a:srgbClr val="0070C0"/>
                </a:solidFill>
              </a:rPr>
              <a:t>Curse averted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pPr lvl="1"/>
            <a:r>
              <a:rPr lang="en-US" sz="2800" dirty="0" smtClean="0"/>
              <a:t>To punish the wicked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RESTORATION - To </a:t>
            </a:r>
            <a:r>
              <a:rPr lang="en-US" b="1" dirty="0">
                <a:solidFill>
                  <a:srgbClr val="0070C0"/>
                </a:solidFill>
              </a:rPr>
              <a:t>fill the earth with his Glory </a:t>
            </a:r>
            <a:r>
              <a:rPr lang="mr-IN" b="1" dirty="0">
                <a:solidFill>
                  <a:srgbClr val="0070C0"/>
                </a:solidFill>
              </a:rPr>
              <a:t>–</a:t>
            </a:r>
            <a:r>
              <a:rPr lang="en-US" b="1" dirty="0">
                <a:solidFill>
                  <a:srgbClr val="0070C0"/>
                </a:solidFill>
              </a:rPr>
              <a:t> a creation that reflects his own character.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0589" y="1234937"/>
            <a:ext cx="1567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smtClean="0"/>
              <a:t>Genesis</a:t>
            </a:r>
            <a:endParaRPr lang="en-US" sz="2800" b="1" u="sng"/>
          </a:p>
        </p:txBody>
      </p:sp>
      <p:sp>
        <p:nvSpPr>
          <p:cNvPr id="5" name="TextBox 4"/>
          <p:cNvSpPr txBox="1"/>
          <p:nvPr/>
        </p:nvSpPr>
        <p:spPr>
          <a:xfrm>
            <a:off x="270588" y="4382463"/>
            <a:ext cx="1567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Malachi</a:t>
            </a:r>
            <a:endParaRPr lang="en-US" sz="2800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2248678" y="3340359"/>
            <a:ext cx="4637314" cy="1259633"/>
          </a:xfrm>
          <a:prstGeom prst="rect">
            <a:avLst/>
          </a:prstGeom>
          <a:noFill/>
          <a:ln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93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 1:13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30013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“Ye </a:t>
            </a:r>
            <a:r>
              <a:rPr lang="en-US" sz="3200" dirty="0"/>
              <a:t>said also, Behold, what a </a:t>
            </a:r>
            <a:r>
              <a:rPr lang="en-US" sz="3200" i="1" u="sng" dirty="0"/>
              <a:t>weariness</a:t>
            </a:r>
            <a:r>
              <a:rPr lang="en-US" sz="3200" i="1" dirty="0"/>
              <a:t> is it</a:t>
            </a:r>
            <a:r>
              <a:rPr lang="en-US" sz="3200" dirty="0" smtClean="0"/>
              <a:t>!”</a:t>
            </a:r>
            <a:endParaRPr lang="en-US" sz="32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3265" y="2621902"/>
            <a:ext cx="860282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en-US" sz="2400" dirty="0" smtClean="0"/>
              <a:t>Strong 4972 [</a:t>
            </a:r>
            <a:r>
              <a:rPr lang="en-US" sz="2400" i="1" dirty="0" err="1" smtClean="0"/>
              <a:t>mattâlaʾah</a:t>
            </a:r>
            <a:r>
              <a:rPr lang="en-US" sz="2400" dirty="0" smtClean="0"/>
              <a:t> </a:t>
            </a:r>
            <a:r>
              <a:rPr lang="en-US" sz="2400" dirty="0"/>
              <a:t>/</a:t>
            </a:r>
            <a:r>
              <a:rPr lang="en-US" sz="2400" dirty="0" err="1"/>
              <a:t>mat·tel·aw·</a:t>
            </a:r>
            <a:r>
              <a:rPr lang="en-US" sz="2400" b="1" dirty="0" err="1"/>
              <a:t>aw</a:t>
            </a:r>
            <a:r>
              <a:rPr lang="en-US" sz="2400" dirty="0"/>
              <a:t>/] n f. From 4100 and </a:t>
            </a:r>
            <a:r>
              <a:rPr lang="en-US" sz="2400" dirty="0" smtClean="0"/>
              <a:t>8513 -</a:t>
            </a:r>
            <a:r>
              <a:rPr lang="en-US" sz="2400" dirty="0"/>
              <a:t> toil, hardship</a:t>
            </a:r>
          </a:p>
          <a:p>
            <a:endParaRPr lang="en-US" sz="2400" dirty="0" smtClean="0"/>
          </a:p>
          <a:p>
            <a:r>
              <a:rPr lang="en-US" sz="2400" dirty="0" smtClean="0"/>
              <a:t>From a root word (3811) meaning </a:t>
            </a:r>
            <a:r>
              <a:rPr lang="en-US" sz="2800" dirty="0" smtClean="0"/>
              <a:t>exhausted</a:t>
            </a:r>
            <a:r>
              <a:rPr lang="en-US" sz="2400" dirty="0" smtClean="0"/>
              <a:t> or </a:t>
            </a:r>
            <a:r>
              <a:rPr lang="en-US" sz="2800" b="1" u="sng" dirty="0" smtClean="0"/>
              <a:t>lazy </a:t>
            </a:r>
          </a:p>
          <a:p>
            <a:endParaRPr lang="en-US" dirty="0"/>
          </a:p>
          <a:p>
            <a:r>
              <a:rPr lang="en-US" b="1" dirty="0" smtClean="0"/>
              <a:t>Jer 12:5 </a:t>
            </a:r>
          </a:p>
          <a:p>
            <a:endParaRPr lang="en-US" dirty="0"/>
          </a:p>
          <a:p>
            <a:r>
              <a:rPr lang="en-US" sz="2800" b="1" dirty="0" smtClean="0">
                <a:solidFill>
                  <a:schemeClr val="accent1"/>
                </a:solidFill>
              </a:rPr>
              <a:t>If </a:t>
            </a:r>
            <a:r>
              <a:rPr lang="en-US" sz="2800" b="1" dirty="0">
                <a:solidFill>
                  <a:schemeClr val="accent1"/>
                </a:solidFill>
              </a:rPr>
              <a:t>thou hast run with the footmen, and they have </a:t>
            </a:r>
            <a:r>
              <a:rPr lang="en-US" sz="2800" b="1" i="1" u="sng" dirty="0">
                <a:solidFill>
                  <a:schemeClr val="accent1"/>
                </a:solidFill>
              </a:rPr>
              <a:t>wearied </a:t>
            </a:r>
            <a:r>
              <a:rPr lang="en-US" sz="2800" b="1" dirty="0">
                <a:solidFill>
                  <a:schemeClr val="accent1"/>
                </a:solidFill>
              </a:rPr>
              <a:t>thee, then how canst thou contend with horses?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8178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8 Indignant Challenges to Yahweh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03" y="1690689"/>
            <a:ext cx="8574832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1:2 - wherein hast thou loved us?</a:t>
            </a:r>
          </a:p>
          <a:p>
            <a:r>
              <a:rPr lang="en-US" dirty="0" smtClean="0"/>
              <a:t>1:6 </a:t>
            </a:r>
            <a:r>
              <a:rPr lang="mr-IN" dirty="0" smtClean="0"/>
              <a:t>–</a:t>
            </a:r>
            <a:r>
              <a:rPr lang="en-US" dirty="0" smtClean="0"/>
              <a:t> wherein have we despised thy name?</a:t>
            </a:r>
          </a:p>
          <a:p>
            <a:r>
              <a:rPr lang="en-US" dirty="0" smtClean="0"/>
              <a:t>1:7 </a:t>
            </a:r>
            <a:r>
              <a:rPr lang="mr-IN" dirty="0" smtClean="0"/>
              <a:t>–</a:t>
            </a:r>
            <a:r>
              <a:rPr lang="en-US" dirty="0" smtClean="0"/>
              <a:t> wherein have we polluted thee?</a:t>
            </a:r>
          </a:p>
          <a:p>
            <a:r>
              <a:rPr lang="en-US" dirty="0" smtClean="0"/>
              <a:t>2:14 </a:t>
            </a:r>
            <a:r>
              <a:rPr lang="mr-IN" dirty="0" smtClean="0"/>
              <a:t>–</a:t>
            </a:r>
            <a:r>
              <a:rPr lang="en-US" dirty="0" smtClean="0"/>
              <a:t> he </a:t>
            </a:r>
            <a:r>
              <a:rPr lang="en-US" dirty="0" err="1" smtClean="0"/>
              <a:t>regardeth</a:t>
            </a:r>
            <a:r>
              <a:rPr lang="en-US" dirty="0" smtClean="0"/>
              <a:t> not the offering </a:t>
            </a:r>
            <a:r>
              <a:rPr lang="en-GB" dirty="0" smtClean="0"/>
              <a:t>.. </a:t>
            </a:r>
            <a:r>
              <a:rPr lang="en-US" dirty="0" smtClean="0"/>
              <a:t>ye say wherefore?</a:t>
            </a:r>
          </a:p>
          <a:p>
            <a:r>
              <a:rPr lang="en-US" dirty="0" smtClean="0"/>
              <a:t>2:17 </a:t>
            </a:r>
            <a:r>
              <a:rPr lang="mr-IN" dirty="0" smtClean="0"/>
              <a:t>–</a:t>
            </a:r>
            <a:r>
              <a:rPr lang="en-US" dirty="0" smtClean="0"/>
              <a:t> Wherein have we wearied him?</a:t>
            </a:r>
          </a:p>
          <a:p>
            <a:r>
              <a:rPr lang="en-US" dirty="0" smtClean="0"/>
              <a:t>3:7 </a:t>
            </a:r>
            <a:r>
              <a:rPr lang="mr-IN" dirty="0" smtClean="0"/>
              <a:t>–</a:t>
            </a:r>
            <a:r>
              <a:rPr lang="en-US" dirty="0" smtClean="0"/>
              <a:t> wherein shall we return?</a:t>
            </a:r>
          </a:p>
          <a:p>
            <a:r>
              <a:rPr lang="en-US" dirty="0" smtClean="0"/>
              <a:t>3:8 </a:t>
            </a:r>
            <a:r>
              <a:rPr lang="mr-IN" dirty="0" smtClean="0"/>
              <a:t>–</a:t>
            </a:r>
            <a:r>
              <a:rPr lang="en-US" dirty="0" smtClean="0"/>
              <a:t> wherein have we robbed thee?</a:t>
            </a:r>
          </a:p>
          <a:p>
            <a:r>
              <a:rPr lang="en-US" dirty="0" smtClean="0"/>
              <a:t>3:13 </a:t>
            </a:r>
            <a:r>
              <a:rPr lang="mr-IN" dirty="0" smtClean="0"/>
              <a:t>–</a:t>
            </a:r>
            <a:r>
              <a:rPr lang="en-US" dirty="0" smtClean="0"/>
              <a:t> wherein have spoken so much against thee?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70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963" y="76730"/>
            <a:ext cx="7886700" cy="689233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Jacob have I Loved </a:t>
            </a:r>
            <a:r>
              <a:rPr lang="mr-IN" sz="3600" dirty="0" smtClean="0"/>
              <a:t>–</a:t>
            </a:r>
            <a:r>
              <a:rPr lang="en-US" sz="3600" dirty="0" smtClean="0"/>
              <a:t> Esau have I hated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10" y="4989588"/>
            <a:ext cx="9018179" cy="1854787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40000"/>
              </a:lnSpc>
              <a:spcAft>
                <a:spcPts val="600"/>
              </a:spcAft>
              <a:buNone/>
            </a:pPr>
            <a:r>
              <a:rPr lang="en-US" dirty="0"/>
              <a:t>Therefore thus </a:t>
            </a:r>
            <a:r>
              <a:rPr lang="en-US" dirty="0" err="1"/>
              <a:t>saith</a:t>
            </a:r>
            <a:r>
              <a:rPr lang="en-US" dirty="0"/>
              <a:t> the Lord GOD; </a:t>
            </a:r>
            <a:r>
              <a:rPr lang="en-US" b="1" u="sng" dirty="0"/>
              <a:t>I will also stretch out mine hand upon Edom</a:t>
            </a:r>
            <a:r>
              <a:rPr lang="en-US" dirty="0"/>
              <a:t>, and will cut off man and beast from it; and I will make it desolate from </a:t>
            </a:r>
            <a:r>
              <a:rPr lang="en-US" dirty="0" err="1"/>
              <a:t>Teman</a:t>
            </a:r>
            <a:r>
              <a:rPr lang="en-US" dirty="0"/>
              <a:t>; and they of </a:t>
            </a:r>
            <a:r>
              <a:rPr lang="en-US" dirty="0" err="1"/>
              <a:t>Dedan</a:t>
            </a:r>
            <a:r>
              <a:rPr lang="en-US" dirty="0"/>
              <a:t> shall fall by the sword. </a:t>
            </a:r>
            <a:r>
              <a:rPr lang="en-US" dirty="0" smtClean="0"/>
              <a:t>And </a:t>
            </a:r>
            <a:r>
              <a:rPr lang="en-US" dirty="0"/>
              <a:t>I will lay my vengeance upon Edom by the hand of my people Israel: and they shall do in Edom according to mine anger and according to my fury; and they shall know my vengeance, </a:t>
            </a:r>
            <a:r>
              <a:rPr lang="en-US" dirty="0" err="1"/>
              <a:t>saith</a:t>
            </a:r>
            <a:r>
              <a:rPr lang="en-US" dirty="0"/>
              <a:t> the Lord GOD</a:t>
            </a:r>
            <a:r>
              <a:rPr lang="en-US" dirty="0" smtClean="0"/>
              <a:t>.  </a:t>
            </a:r>
            <a:r>
              <a:rPr lang="en-US" b="1" dirty="0" smtClean="0">
                <a:solidFill>
                  <a:srgbClr val="FF0000"/>
                </a:solidFill>
              </a:rPr>
              <a:t>Ezekiel 25:13-14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27184" y="1221949"/>
            <a:ext cx="1393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Jacob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729" y="1240801"/>
            <a:ext cx="1557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Esau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0498" y="1910531"/>
            <a:ext cx="1393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Holy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99454" y="1947855"/>
            <a:ext cx="1557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Profane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27749" y="2319224"/>
            <a:ext cx="3258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Edom 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smtClean="0">
                <a:solidFill>
                  <a:srgbClr val="FF0000"/>
                </a:solidFill>
              </a:rPr>
              <a:t>Red Adam Earth)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24752" y="2303952"/>
            <a:ext cx="2730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Israel </a:t>
            </a:r>
            <a:r>
              <a:rPr lang="en-US" b="1" dirty="0" smtClean="0">
                <a:solidFill>
                  <a:srgbClr val="0070C0"/>
                </a:solidFill>
              </a:rPr>
              <a:t>(Prince with God)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62364" y="1546263"/>
            <a:ext cx="2074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Tent dweller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06978" y="1550956"/>
            <a:ext cx="3709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A man of the field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13780" y="898818"/>
            <a:ext cx="1458654" cy="14465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FF0000"/>
                </a:solidFill>
              </a:rPr>
              <a:t>Key Characters:</a:t>
            </a:r>
          </a:p>
          <a:p>
            <a:pPr algn="r"/>
            <a:r>
              <a:rPr lang="en-US" dirty="0" smtClean="0">
                <a:solidFill>
                  <a:srgbClr val="FF0000"/>
                </a:solidFill>
              </a:rPr>
              <a:t>Amalek, </a:t>
            </a:r>
          </a:p>
          <a:p>
            <a:pPr algn="r"/>
            <a:r>
              <a:rPr lang="en-US" dirty="0" err="1" smtClean="0">
                <a:solidFill>
                  <a:srgbClr val="FF0000"/>
                </a:solidFill>
              </a:rPr>
              <a:t>Agag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</a:p>
          <a:p>
            <a:pPr algn="r"/>
            <a:r>
              <a:rPr lang="en-US" dirty="0" err="1" smtClean="0">
                <a:solidFill>
                  <a:srgbClr val="FF0000"/>
                </a:solidFill>
              </a:rPr>
              <a:t>Doeg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</a:p>
          <a:p>
            <a:pPr algn="r"/>
            <a:r>
              <a:rPr lang="en-US" dirty="0" smtClean="0">
                <a:solidFill>
                  <a:srgbClr val="FF0000"/>
                </a:solidFill>
              </a:rPr>
              <a:t>Haman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6225" y="841896"/>
            <a:ext cx="1497641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</a:rPr>
              <a:t>Key Characters: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David, 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Hezekiah, 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Josiah, 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Jesus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74445" y="3179897"/>
            <a:ext cx="16898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FF0000"/>
                </a:solidFill>
              </a:rPr>
              <a:t>Gentiles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02330" y="3194386"/>
            <a:ext cx="1393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Jews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0341" y="3658306"/>
            <a:ext cx="2348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Man of Spirit 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69049" y="3634082"/>
            <a:ext cx="28923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FF0000"/>
                </a:solidFill>
              </a:rPr>
              <a:t>Man of the flesh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0341" y="4122223"/>
            <a:ext cx="56487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=Life </a:t>
            </a:r>
            <a:r>
              <a:rPr lang="en-US" sz="2800" dirty="0" smtClean="0">
                <a:solidFill>
                  <a:srgbClr val="0070C0"/>
                </a:solidFill>
              </a:rPr>
              <a:t>Through Faith in Christ 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90499" y="4078073"/>
            <a:ext cx="19121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mtClean="0">
                <a:solidFill>
                  <a:srgbClr val="FF0000"/>
                </a:solidFill>
              </a:rPr>
              <a:t>=Death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45949" y="2708114"/>
            <a:ext cx="2047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God fearing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63955" y="2760792"/>
            <a:ext cx="2288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FF0000"/>
                </a:solidFill>
              </a:rPr>
              <a:t>Self-willed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60086" y="740662"/>
            <a:ext cx="1195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Abraham</a:t>
            </a:r>
          </a:p>
          <a:p>
            <a:pPr algn="ctr"/>
            <a:r>
              <a:rPr lang="en-US" dirty="0" smtClean="0"/>
              <a:t>Isaac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3520746" y="1205534"/>
            <a:ext cx="370119" cy="1674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423627" y="1200002"/>
            <a:ext cx="331495" cy="17300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251689" y="720791"/>
            <a:ext cx="1515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/>
              <a:t>Hate</a:t>
            </a:r>
            <a:endParaRPr lang="en-US" sz="3600" b="1"/>
          </a:p>
        </p:txBody>
      </p:sp>
      <p:sp>
        <p:nvSpPr>
          <p:cNvPr id="34" name="TextBox 33"/>
          <p:cNvSpPr txBox="1"/>
          <p:nvPr/>
        </p:nvSpPr>
        <p:spPr>
          <a:xfrm>
            <a:off x="1703132" y="722189"/>
            <a:ext cx="1515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Love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33712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  <p:bldP spid="12" grpId="0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67951"/>
            <a:ext cx="3103595" cy="811763"/>
          </a:xfrm>
        </p:spPr>
        <p:txBody>
          <a:bodyPr>
            <a:normAutofit fontScale="90000"/>
          </a:bodyPr>
          <a:lstStyle/>
          <a:p>
            <a:r>
              <a:rPr lang="en-US" smtClean="0"/>
              <a:t>Amos 9:11-12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266" y="905069"/>
            <a:ext cx="3797558" cy="527189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40000"/>
              </a:lnSpc>
            </a:pPr>
            <a:r>
              <a:rPr lang="en-US" b="1" baseline="30000" dirty="0">
                <a:solidFill>
                  <a:srgbClr val="0070C0"/>
                </a:solidFill>
              </a:rPr>
              <a:t>11 </a:t>
            </a:r>
            <a:r>
              <a:rPr lang="en-US" b="1" dirty="0">
                <a:solidFill>
                  <a:srgbClr val="0070C0"/>
                </a:solidFill>
              </a:rPr>
              <a:t>In that day will I raise up the tabernacle of David that is fallen, and close up the breaches thereof; and I will raise up his ruins, and I will build it as in the days of old: </a:t>
            </a:r>
            <a:r>
              <a:rPr lang="en-US" b="1" u="sng" baseline="30000" dirty="0">
                <a:solidFill>
                  <a:srgbClr val="FF0000"/>
                </a:solidFill>
              </a:rPr>
              <a:t>12 </a:t>
            </a:r>
            <a:r>
              <a:rPr lang="en-US" b="1" u="sng" dirty="0">
                <a:solidFill>
                  <a:srgbClr val="FF0000"/>
                </a:solidFill>
              </a:rPr>
              <a:t>That they may possess the remnant of Edom, and of all the heathen, </a:t>
            </a:r>
            <a:r>
              <a:rPr lang="en-US" dirty="0"/>
              <a:t>which are called by my name, </a:t>
            </a:r>
            <a:r>
              <a:rPr lang="en-US" dirty="0" err="1"/>
              <a:t>saith</a:t>
            </a:r>
            <a:r>
              <a:rPr lang="en-US" dirty="0"/>
              <a:t> the LORD that doeth this.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17439" y="979714"/>
            <a:ext cx="4730620" cy="568234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40000"/>
              </a:lnSpc>
            </a:pPr>
            <a:r>
              <a:rPr lang="en-US" baseline="30000" dirty="0">
                <a:ea typeface="Avenir Book" charset="0"/>
                <a:cs typeface="Avenir Book" charset="0"/>
              </a:rPr>
              <a:t>14 </a:t>
            </a:r>
            <a:r>
              <a:rPr lang="en-US" dirty="0">
                <a:ea typeface="Avenir Book" charset="0"/>
                <a:cs typeface="Avenir Book" charset="0"/>
              </a:rPr>
              <a:t>Simeon hath declared how God at the first did visit the Gentiles, to take out of them a people for his name. </a:t>
            </a:r>
            <a:r>
              <a:rPr lang="en-US" baseline="30000" dirty="0">
                <a:ea typeface="Avenir Book" charset="0"/>
                <a:cs typeface="Avenir Book" charset="0"/>
              </a:rPr>
              <a:t>15 </a:t>
            </a:r>
            <a:r>
              <a:rPr lang="en-US" dirty="0">
                <a:ea typeface="Avenir Book" charset="0"/>
                <a:cs typeface="Avenir Book" charset="0"/>
              </a:rPr>
              <a:t>And to this agree the words of the prophets; as it is written, </a:t>
            </a:r>
            <a:r>
              <a:rPr lang="en-US" b="1" baseline="30000" dirty="0">
                <a:solidFill>
                  <a:srgbClr val="0070C0"/>
                </a:solidFill>
                <a:ea typeface="Avenir Book" charset="0"/>
                <a:cs typeface="Avenir Book" charset="0"/>
              </a:rPr>
              <a:t>16 </a:t>
            </a:r>
            <a:r>
              <a:rPr lang="en-US" b="1" dirty="0">
                <a:solidFill>
                  <a:srgbClr val="0070C0"/>
                </a:solidFill>
                <a:ea typeface="Avenir Book" charset="0"/>
                <a:cs typeface="Avenir Book" charset="0"/>
              </a:rPr>
              <a:t>After this I will return, and will build again the tabernacle of David, which is fallen down; and I will build again the ruins thereof, and I will set it up: </a:t>
            </a:r>
            <a:r>
              <a:rPr lang="en-US" baseline="30000" dirty="0">
                <a:ea typeface="Avenir Book" charset="0"/>
                <a:cs typeface="Avenir Book" charset="0"/>
              </a:rPr>
              <a:t>17 </a:t>
            </a:r>
            <a:r>
              <a:rPr lang="en-US" b="1" u="sng" dirty="0">
                <a:solidFill>
                  <a:srgbClr val="FF0000"/>
                </a:solidFill>
                <a:ea typeface="Avenir Book" charset="0"/>
                <a:cs typeface="Avenir Book" charset="0"/>
              </a:rPr>
              <a:t>That the residue of men might seek after the Lord, and all the Gentiles,</a:t>
            </a:r>
            <a:r>
              <a:rPr lang="en-US" dirty="0">
                <a:ea typeface="Avenir Book" charset="0"/>
                <a:cs typeface="Avenir Book" charset="0"/>
              </a:rPr>
              <a:t> upon whom my name is called, </a:t>
            </a:r>
            <a:r>
              <a:rPr lang="en-US" dirty="0" err="1">
                <a:ea typeface="Avenir Book" charset="0"/>
                <a:cs typeface="Avenir Book" charset="0"/>
              </a:rPr>
              <a:t>saith</a:t>
            </a:r>
            <a:r>
              <a:rPr lang="en-US" dirty="0">
                <a:ea typeface="Avenir Book" charset="0"/>
                <a:cs typeface="Avenir Book" charset="0"/>
              </a:rPr>
              <a:t> the Lord, who doeth all these things. </a:t>
            </a:r>
          </a:p>
          <a:p>
            <a:endParaRPr lang="en-US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906540" y="167951"/>
            <a:ext cx="3103595" cy="811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Acts 15:14-17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63894" y="3750906"/>
            <a:ext cx="2360645" cy="522514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35151" y="4612433"/>
            <a:ext cx="2360645" cy="522514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endCxn id="7" idx="2"/>
          </p:cNvCxnSpPr>
          <p:nvPr/>
        </p:nvCxnSpPr>
        <p:spPr>
          <a:xfrm>
            <a:off x="2724539" y="4012163"/>
            <a:ext cx="1710612" cy="8615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6200000">
            <a:off x="-732094" y="1373129"/>
            <a:ext cx="1950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Jacob</a:t>
            </a:r>
            <a:endParaRPr lang="en-US" sz="320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797769" y="3381399"/>
            <a:ext cx="1950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Esau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83977" y="6367858"/>
            <a:ext cx="8985378" cy="4308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2200" b="1" smtClean="0">
                <a:solidFill>
                  <a:srgbClr val="002060"/>
                </a:solidFill>
              </a:rPr>
              <a:t>Esau = Edom </a:t>
            </a:r>
            <a:r>
              <a:rPr lang="en-US" sz="2200" b="1" dirty="0" smtClean="0">
                <a:solidFill>
                  <a:srgbClr val="002060"/>
                </a:solidFill>
              </a:rPr>
              <a:t>= Gentiles </a:t>
            </a:r>
            <a:r>
              <a:rPr lang="mr-IN" sz="2200" b="1" dirty="0" smtClean="0">
                <a:solidFill>
                  <a:srgbClr val="002060"/>
                </a:solidFill>
              </a:rPr>
              <a:t>–</a:t>
            </a:r>
            <a:r>
              <a:rPr lang="en-US" sz="2200" b="1" dirty="0" smtClean="0">
                <a:solidFill>
                  <a:srgbClr val="002060"/>
                </a:solidFill>
              </a:rPr>
              <a:t> opportunity to be part of Jacob or be destroyed</a:t>
            </a:r>
            <a:endParaRPr lang="en-US" sz="2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98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89233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Adapt the Truth into your life?</a:t>
            </a:r>
          </a:p>
          <a:p>
            <a:endParaRPr lang="en-US" sz="4800" dirty="0"/>
          </a:p>
          <a:p>
            <a:r>
              <a:rPr lang="en-US" sz="4800" dirty="0" smtClean="0"/>
              <a:t>Adapt your life to the Truth!</a:t>
            </a:r>
            <a:endParaRPr lang="en-US" sz="4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89045" y="2202026"/>
            <a:ext cx="7427167" cy="186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61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6070" y="276126"/>
            <a:ext cx="1136584" cy="927523"/>
          </a:xfrm>
        </p:spPr>
        <p:txBody>
          <a:bodyPr>
            <a:normAutofit/>
          </a:bodyPr>
          <a:lstStyle/>
          <a:p>
            <a:r>
              <a:rPr lang="en-US" dirty="0" smtClean="0"/>
              <a:t>Son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675" y="995193"/>
            <a:ext cx="3859374" cy="485509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40000"/>
              </a:lnSpc>
              <a:buNone/>
            </a:pPr>
            <a:r>
              <a:rPr lang="en-US" dirty="0" smtClean="0"/>
              <a:t>Exodus 4:22</a:t>
            </a:r>
          </a:p>
          <a:p>
            <a:pPr marL="0" indent="0" algn="just">
              <a:lnSpc>
                <a:spcPct val="140000"/>
              </a:lnSpc>
              <a:buNone/>
            </a:pPr>
            <a:r>
              <a:rPr lang="en-US" dirty="0" smtClean="0"/>
              <a:t>And </a:t>
            </a:r>
            <a:r>
              <a:rPr lang="en-US" dirty="0"/>
              <a:t>thou shalt say unto Pharaoh, Thus </a:t>
            </a:r>
            <a:r>
              <a:rPr lang="en-US" dirty="0" err="1"/>
              <a:t>saith</a:t>
            </a:r>
            <a:r>
              <a:rPr lang="en-US" dirty="0"/>
              <a:t> the LORD, Israel</a:t>
            </a:r>
            <a:r>
              <a:rPr lang="en-US" i="1" dirty="0"/>
              <a:t> is</a:t>
            </a:r>
            <a:r>
              <a:rPr lang="en-US" dirty="0"/>
              <a:t> </a:t>
            </a:r>
            <a:r>
              <a:rPr lang="en-US" b="1" u="sng" dirty="0"/>
              <a:t>my son</a:t>
            </a:r>
            <a:r>
              <a:rPr lang="en-US" dirty="0"/>
              <a:t>,</a:t>
            </a:r>
            <a:r>
              <a:rPr lang="en-US" i="1" dirty="0"/>
              <a:t> even</a:t>
            </a:r>
            <a:r>
              <a:rPr lang="en-US" dirty="0"/>
              <a:t> my firstborn: </a:t>
            </a:r>
            <a:r>
              <a:rPr lang="en-US" baseline="30000" dirty="0"/>
              <a:t>23 </a:t>
            </a:r>
            <a:r>
              <a:rPr lang="en-US" dirty="0"/>
              <a:t>And I say unto thee, Let </a:t>
            </a:r>
            <a:r>
              <a:rPr lang="en-US" b="1" u="sng" dirty="0"/>
              <a:t>my son</a:t>
            </a:r>
            <a:r>
              <a:rPr lang="en-US" dirty="0"/>
              <a:t> go, that he may serve me: and if thou refuse to let him go, behold, I will slay thy son,</a:t>
            </a:r>
            <a:r>
              <a:rPr lang="en-US" i="1" dirty="0"/>
              <a:t> even</a:t>
            </a:r>
            <a:r>
              <a:rPr lang="en-US" dirty="0"/>
              <a:t> thy firstborn. 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976132" y="995194"/>
            <a:ext cx="4027909" cy="520032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40000"/>
              </a:lnSpc>
              <a:buNone/>
            </a:pPr>
            <a:r>
              <a:rPr lang="en-US" dirty="0" smtClean="0"/>
              <a:t>Isaiah 41:8</a:t>
            </a:r>
          </a:p>
          <a:p>
            <a:pPr marL="0" indent="0" algn="just">
              <a:lnSpc>
                <a:spcPct val="140000"/>
              </a:lnSpc>
              <a:buNone/>
            </a:pPr>
            <a:r>
              <a:rPr lang="en-US" dirty="0" smtClean="0"/>
              <a:t>But </a:t>
            </a:r>
            <a:r>
              <a:rPr lang="en-US" dirty="0"/>
              <a:t>thou, </a:t>
            </a:r>
            <a:r>
              <a:rPr lang="en-US" b="1" u="sng" dirty="0"/>
              <a:t>Israel,</a:t>
            </a:r>
            <a:r>
              <a:rPr lang="en-US" b="1" i="1" u="sng" dirty="0"/>
              <a:t> art</a:t>
            </a:r>
            <a:r>
              <a:rPr lang="en-US" b="1" u="sng" dirty="0"/>
              <a:t> my servant</a:t>
            </a:r>
            <a:r>
              <a:rPr lang="en-US" dirty="0"/>
              <a:t>, Jacob whom I have chosen, the seed of Abraham my friend. </a:t>
            </a:r>
            <a:r>
              <a:rPr lang="en-US" baseline="30000" dirty="0"/>
              <a:t>9 </a:t>
            </a:r>
            <a:r>
              <a:rPr lang="en-US" i="1" dirty="0"/>
              <a:t>Thou</a:t>
            </a:r>
            <a:r>
              <a:rPr lang="en-US" dirty="0"/>
              <a:t> whom I have taken from the ends of the earth, and called thee from the chief men thereof, and said unto thee, </a:t>
            </a:r>
            <a:r>
              <a:rPr lang="en-US" b="1" u="sng" dirty="0"/>
              <a:t>Thou</a:t>
            </a:r>
            <a:r>
              <a:rPr lang="en-US" b="1" i="1" u="sng" dirty="0"/>
              <a:t> art</a:t>
            </a:r>
            <a:r>
              <a:rPr lang="en-US" b="1" u="sng" dirty="0"/>
              <a:t> my servant;</a:t>
            </a:r>
            <a:r>
              <a:rPr lang="en-US" dirty="0"/>
              <a:t> I have chosen thee, and not cast thee away. 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968214" y="276126"/>
            <a:ext cx="2043744" cy="929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Servant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1944" y="6195520"/>
            <a:ext cx="8136294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Whatsoever ye do do all to the </a:t>
            </a:r>
            <a:r>
              <a:rPr lang="en-US" sz="2800" b="1" smtClean="0">
                <a:solidFill>
                  <a:srgbClr val="0070C0"/>
                </a:solidFill>
              </a:rPr>
              <a:t>glory of God</a:t>
            </a:r>
            <a:endParaRPr lang="en-US" sz="2800" b="1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6571" y="74645"/>
            <a:ext cx="8612156" cy="382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If I be a Father where is mine honour?                  If I be a master where is my fear?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2901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675" y="0"/>
            <a:ext cx="7886700" cy="11010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latin typeface="+mn-lt"/>
              </a:rPr>
              <a:t>Agape</a:t>
            </a:r>
            <a:r>
              <a:rPr lang="en-US" dirty="0" smtClean="0">
                <a:latin typeface="+mn-lt"/>
              </a:rPr>
              <a:t>- </a:t>
            </a:r>
            <a:r>
              <a:rPr lang="en-US" sz="2200" i="1" dirty="0">
                <a:latin typeface="+mn-lt"/>
              </a:rPr>
              <a:t>Strong 26 </a:t>
            </a:r>
            <a:r>
              <a:rPr lang="en-US" sz="2200" i="1" dirty="0" err="1">
                <a:latin typeface="+mn-lt"/>
              </a:rPr>
              <a:t>agapaō</a:t>
            </a:r>
            <a:r>
              <a:rPr lang="en-US" sz="2200" i="1" dirty="0">
                <a:latin typeface="+mn-lt"/>
              </a:rPr>
              <a:t> </a:t>
            </a:r>
            <a:r>
              <a:rPr lang="mr-IN" sz="2200" i="1" dirty="0">
                <a:latin typeface="+mn-lt"/>
              </a:rPr>
              <a:t>–</a:t>
            </a:r>
            <a:r>
              <a:rPr lang="en-US" sz="2200" i="1" dirty="0">
                <a:latin typeface="+mn-lt"/>
              </a:rPr>
              <a:t> “To show or </a:t>
            </a:r>
            <a:r>
              <a:rPr lang="en-US" sz="2200" b="1" i="1" u="sng" dirty="0">
                <a:latin typeface="+mn-lt"/>
              </a:rPr>
              <a:t>demonstrat</a:t>
            </a:r>
            <a:r>
              <a:rPr lang="en-US" sz="2200" b="1" i="1" dirty="0">
                <a:latin typeface="+mn-lt"/>
              </a:rPr>
              <a:t>e</a:t>
            </a:r>
            <a:r>
              <a:rPr lang="en-US" sz="2200" i="1" dirty="0">
                <a:latin typeface="+mn-lt"/>
              </a:rPr>
              <a:t> love” </a:t>
            </a:r>
            <a:r>
              <a:rPr lang="mr-IN" sz="2200" i="1" dirty="0">
                <a:latin typeface="+mn-lt"/>
              </a:rPr>
              <a:t>–</a:t>
            </a:r>
            <a:r>
              <a:rPr lang="en-US" sz="2200" i="1" dirty="0">
                <a:latin typeface="+mn-lt"/>
              </a:rPr>
              <a:t> </a:t>
            </a:r>
            <a:br>
              <a:rPr lang="en-US" sz="2200" i="1" dirty="0">
                <a:latin typeface="+mn-lt"/>
              </a:rPr>
            </a:br>
            <a:r>
              <a:rPr lang="en-US" sz="2200" dirty="0">
                <a:latin typeface="+mn-lt"/>
              </a:rPr>
              <a:t>More about </a:t>
            </a:r>
            <a:r>
              <a:rPr lang="en-US" sz="2200" b="1" u="sng" dirty="0">
                <a:latin typeface="+mn-lt"/>
              </a:rPr>
              <a:t>action</a:t>
            </a:r>
            <a:r>
              <a:rPr lang="en-US" sz="2200" u="sng" dirty="0">
                <a:latin typeface="+mn-lt"/>
              </a:rPr>
              <a:t> or </a:t>
            </a:r>
            <a:r>
              <a:rPr lang="en-US" sz="2200" b="1" u="sng" dirty="0">
                <a:latin typeface="+mn-lt"/>
              </a:rPr>
              <a:t>obedience</a:t>
            </a:r>
            <a:r>
              <a:rPr lang="en-US" sz="2200" dirty="0">
                <a:latin typeface="+mn-lt"/>
              </a:rPr>
              <a:t> than feeling or sentiment. 	</a:t>
            </a:r>
            <a:endParaRPr lang="en-US" sz="3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282" y="2817851"/>
            <a:ext cx="8649477" cy="72778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600" i="1" dirty="0" smtClean="0"/>
              <a:t>2. </a:t>
            </a:r>
            <a:r>
              <a:rPr lang="en-US" sz="2600" i="1" u="sng" dirty="0" smtClean="0"/>
              <a:t>The appeal of Christ </a:t>
            </a:r>
            <a:r>
              <a:rPr lang="en-US" sz="2600" dirty="0" smtClean="0"/>
              <a:t>“If </a:t>
            </a:r>
            <a:r>
              <a:rPr lang="en-US" sz="2600" dirty="0" smtClean="0"/>
              <a:t>ye </a:t>
            </a:r>
            <a:r>
              <a:rPr lang="en-US" sz="2600" b="1" dirty="0" smtClean="0"/>
              <a:t>LOVE</a:t>
            </a:r>
            <a:r>
              <a:rPr lang="en-US" sz="2600" dirty="0" smtClean="0"/>
              <a:t> </a:t>
            </a:r>
            <a:r>
              <a:rPr lang="en-US" sz="2600" dirty="0" smtClean="0"/>
              <a:t>me </a:t>
            </a:r>
            <a:r>
              <a:rPr lang="en-US" sz="2600" b="1" dirty="0" smtClean="0"/>
              <a:t>keep</a:t>
            </a:r>
            <a:r>
              <a:rPr lang="en-US" sz="2600" dirty="0" smtClean="0"/>
              <a:t> my </a:t>
            </a:r>
            <a:r>
              <a:rPr lang="en-US" sz="2600" dirty="0" smtClean="0"/>
              <a:t>commandments”</a:t>
            </a:r>
          </a:p>
          <a:p>
            <a:pPr marL="0" indent="0" algn="ctr">
              <a:buNone/>
            </a:pPr>
            <a:r>
              <a:rPr lang="en-US" sz="1900" b="1" dirty="0" smtClean="0">
                <a:solidFill>
                  <a:srgbClr val="FF0000"/>
                </a:solidFill>
              </a:rPr>
              <a:t>John 14:15</a:t>
            </a:r>
            <a:endParaRPr lang="en-US" sz="19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7241" y="4091115"/>
            <a:ext cx="8509518" cy="2431435"/>
          </a:xfrm>
          <a:prstGeom prst="rect">
            <a:avLst/>
          </a:prstGeom>
          <a:noFill/>
          <a:ln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						</a:t>
            </a:r>
          </a:p>
          <a:p>
            <a:r>
              <a:rPr lang="en-US" sz="3200" dirty="0" smtClean="0">
                <a:solidFill>
                  <a:srgbClr val="0070C0"/>
                </a:solidFill>
              </a:rPr>
              <a:t>My </a:t>
            </a:r>
            <a:r>
              <a:rPr lang="en-US" sz="3200" dirty="0">
                <a:solidFill>
                  <a:srgbClr val="0070C0"/>
                </a:solidFill>
              </a:rPr>
              <a:t>little children, let us not </a:t>
            </a:r>
            <a:r>
              <a:rPr lang="en-US" sz="3200" b="1" u="sng" dirty="0" smtClean="0">
                <a:solidFill>
                  <a:srgbClr val="0070C0"/>
                </a:solidFill>
              </a:rPr>
              <a:t>LOVE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>
                <a:solidFill>
                  <a:srgbClr val="0070C0"/>
                </a:solidFill>
              </a:rPr>
              <a:t>in word, neither in tongue; but </a:t>
            </a:r>
            <a:r>
              <a:rPr lang="en-US" sz="3200" b="1" u="sng" dirty="0">
                <a:solidFill>
                  <a:srgbClr val="0070C0"/>
                </a:solidFill>
              </a:rPr>
              <a:t>in deed and in truth</a:t>
            </a:r>
            <a:r>
              <a:rPr lang="en-US" sz="3200" dirty="0">
                <a:solidFill>
                  <a:srgbClr val="0070C0"/>
                </a:solidFill>
              </a:rPr>
              <a:t>. </a:t>
            </a:r>
            <a:r>
              <a:rPr lang="en-US" sz="3200" baseline="30000" dirty="0">
                <a:solidFill>
                  <a:srgbClr val="0070C0"/>
                </a:solidFill>
              </a:rPr>
              <a:t>19 </a:t>
            </a:r>
            <a:r>
              <a:rPr lang="en-US" sz="3200" dirty="0">
                <a:solidFill>
                  <a:srgbClr val="0070C0"/>
                </a:solidFill>
              </a:rPr>
              <a:t>And hereby we know that we are of the truth, and shall assure our hearts before him</a:t>
            </a:r>
            <a:r>
              <a:rPr lang="en-US" sz="3200" dirty="0" smtClean="0">
                <a:solidFill>
                  <a:srgbClr val="0070C0"/>
                </a:solidFill>
              </a:rPr>
              <a:t>.			</a:t>
            </a:r>
            <a:r>
              <a:rPr lang="en-US" sz="3200" dirty="0">
                <a:solidFill>
                  <a:srgbClr val="0070C0"/>
                </a:solidFill>
              </a:rPr>
              <a:t> </a:t>
            </a:r>
            <a:r>
              <a:rPr lang="en-US" sz="2000" b="1" dirty="0">
                <a:solidFill>
                  <a:srgbClr val="FF0000"/>
                </a:solidFill>
              </a:rPr>
              <a:t>1 John </a:t>
            </a:r>
            <a:r>
              <a:rPr lang="en-US" sz="2000" b="1" dirty="0" smtClean="0">
                <a:solidFill>
                  <a:srgbClr val="FF0000"/>
                </a:solidFill>
              </a:rPr>
              <a:t>3:18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7282" y="1590517"/>
            <a:ext cx="864947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AutoNum type="arabicPeriod"/>
            </a:pPr>
            <a:r>
              <a:rPr lang="en-US" sz="2400" i="1" u="sng" dirty="0" smtClean="0"/>
              <a:t>The </a:t>
            </a:r>
            <a:r>
              <a:rPr lang="en-US" sz="2400" i="1" u="sng" dirty="0"/>
              <a:t>example of Christ </a:t>
            </a:r>
            <a:r>
              <a:rPr lang="en-US" sz="2400" dirty="0"/>
              <a:t>-</a:t>
            </a:r>
            <a:r>
              <a:rPr lang="en-US" sz="2800" dirty="0"/>
              <a:t> </a:t>
            </a:r>
            <a:r>
              <a:rPr lang="mr-IN" sz="2400" dirty="0"/>
              <a:t>…</a:t>
            </a:r>
            <a:r>
              <a:rPr lang="en-US" sz="2400" dirty="0"/>
              <a:t>the world may know that I </a:t>
            </a:r>
            <a:r>
              <a:rPr lang="en-US" sz="2400" b="1" u="sng" dirty="0"/>
              <a:t>LOVE</a:t>
            </a:r>
            <a:r>
              <a:rPr lang="en-US" sz="2400" dirty="0"/>
              <a:t> the Father; and as the Father gave me commandment, </a:t>
            </a:r>
            <a:r>
              <a:rPr lang="en-US" sz="2400" b="1" u="sng" dirty="0"/>
              <a:t>even so I </a:t>
            </a:r>
            <a:r>
              <a:rPr lang="en-US" sz="2400" b="1" u="sng" dirty="0" smtClean="0"/>
              <a:t>do.</a:t>
            </a:r>
            <a:br>
              <a:rPr lang="en-US" sz="2400" b="1" u="sng" dirty="0" smtClean="0"/>
            </a:br>
            <a:r>
              <a:rPr lang="en-US" b="1" dirty="0" smtClean="0">
                <a:solidFill>
                  <a:srgbClr val="FF0000"/>
                </a:solidFill>
              </a:rPr>
              <a:t>John </a:t>
            </a:r>
            <a:r>
              <a:rPr lang="en-US" b="1" dirty="0">
                <a:solidFill>
                  <a:srgbClr val="FF0000"/>
                </a:solidFill>
              </a:rPr>
              <a:t>14:31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51221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2917</TotalTime>
  <Words>1294</Words>
  <Application>Microsoft Macintosh PowerPoint</Application>
  <PresentationFormat>On-screen Show (4:3)</PresentationFormat>
  <Paragraphs>144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Avenir Book</vt:lpstr>
      <vt:lpstr>Calibri</vt:lpstr>
      <vt:lpstr>Calibri Light</vt:lpstr>
      <vt:lpstr>Mangal</vt:lpstr>
      <vt:lpstr>Arial</vt:lpstr>
      <vt:lpstr>Office Theme</vt:lpstr>
      <vt:lpstr>Malachi 1</vt:lpstr>
      <vt:lpstr>The Purpose of Yahweh Genesis - Malachi</vt:lpstr>
      <vt:lpstr>Mal 1:13</vt:lpstr>
      <vt:lpstr>8 Indignant Challenges to Yahweh </vt:lpstr>
      <vt:lpstr>Jacob have I Loved – Esau have I hated</vt:lpstr>
      <vt:lpstr>Amos 9:11-12</vt:lpstr>
      <vt:lpstr>PowerPoint Presentation</vt:lpstr>
      <vt:lpstr>Son </vt:lpstr>
      <vt:lpstr>Agape- Strong 26 agapaō – “To show or demonstrate love” –  More about action or obedience than feeling or sentiment.  </vt:lpstr>
      <vt:lpstr>The Language of Slavery -Romans 6</vt:lpstr>
      <vt:lpstr>PowerPoint Presentation</vt:lpstr>
      <vt:lpstr>Wherein have we polluted thee?</vt:lpstr>
      <vt:lpstr>I have no pleasure in you</vt:lpstr>
      <vt:lpstr>The Meal Offering (Heb - Minchah) The fruit of our labours</vt:lpstr>
      <vt:lpstr>Malachi 1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Malachi 1</dc:title>
  <dc:creator>Paul Hamnett</dc:creator>
  <cp:lastModifiedBy>Paul Hamnett</cp:lastModifiedBy>
  <cp:revision>43</cp:revision>
  <cp:lastPrinted>2017-11-29T20:43:41Z</cp:lastPrinted>
  <dcterms:created xsi:type="dcterms:W3CDTF">2017-11-25T15:59:31Z</dcterms:created>
  <dcterms:modified xsi:type="dcterms:W3CDTF">2017-12-01T16:43:26Z</dcterms:modified>
</cp:coreProperties>
</file>