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58" r:id="rId4"/>
    <p:sldId id="259" r:id="rId5"/>
    <p:sldId id="260" r:id="rId6"/>
    <p:sldId id="263" r:id="rId7"/>
    <p:sldId id="261" r:id="rId8"/>
    <p:sldId id="262" r:id="rId9"/>
    <p:sldId id="264" r:id="rId10"/>
    <p:sldId id="265"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4" autoAdjust="0"/>
    <p:restoredTop sz="53468" autoAdjust="0"/>
  </p:normalViewPr>
  <p:slideViewPr>
    <p:cSldViewPr snapToGrid="0">
      <p:cViewPr varScale="1">
        <p:scale>
          <a:sx n="61" d="100"/>
          <a:sy n="61" d="100"/>
        </p:scale>
        <p:origin x="16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C216E-C960-4482-A5F7-4930F5FCD4F0}" type="datetimeFigureOut">
              <a:rPr lang="en-GB" smtClean="0"/>
              <a:t>06/12/2016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CB7EBB-82F0-414E-80B4-54C7F5AD94FB}" type="slidenum">
              <a:rPr lang="en-GB" smtClean="0"/>
              <a:t>‹#›</a:t>
            </a:fld>
            <a:endParaRPr lang="en-GB"/>
          </a:p>
        </p:txBody>
      </p:sp>
    </p:spTree>
    <p:extLst>
      <p:ext uri="{BB962C8B-B14F-4D97-AF65-F5344CB8AC3E}">
        <p14:creationId xmlns:p14="http://schemas.microsoft.com/office/powerpoint/2010/main" val="3163028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CB7EBB-82F0-414E-80B4-54C7F5AD94FB}" type="slidenum">
              <a:rPr lang="en-GB" smtClean="0"/>
              <a:t>2</a:t>
            </a:fld>
            <a:endParaRPr lang="en-GB"/>
          </a:p>
        </p:txBody>
      </p:sp>
    </p:spTree>
    <p:extLst>
      <p:ext uri="{BB962C8B-B14F-4D97-AF65-F5344CB8AC3E}">
        <p14:creationId xmlns:p14="http://schemas.microsoft.com/office/powerpoint/2010/main" val="39131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CB7EBB-82F0-414E-80B4-54C7F5AD94FB}" type="slidenum">
              <a:rPr lang="en-GB" smtClean="0"/>
              <a:t>5</a:t>
            </a:fld>
            <a:endParaRPr lang="en-GB"/>
          </a:p>
        </p:txBody>
      </p:sp>
    </p:spTree>
    <p:extLst>
      <p:ext uri="{BB962C8B-B14F-4D97-AF65-F5344CB8AC3E}">
        <p14:creationId xmlns:p14="http://schemas.microsoft.com/office/powerpoint/2010/main" val="4078800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Rahab save the spies</a:t>
            </a:r>
            <a:endParaRPr lang="en-GB" dirty="0"/>
          </a:p>
        </p:txBody>
      </p:sp>
      <p:sp>
        <p:nvSpPr>
          <p:cNvPr id="4" name="Slide Number Placeholder 3"/>
          <p:cNvSpPr>
            <a:spLocks noGrp="1"/>
          </p:cNvSpPr>
          <p:nvPr>
            <p:ph type="sldNum" sz="quarter" idx="10"/>
          </p:nvPr>
        </p:nvSpPr>
        <p:spPr/>
        <p:txBody>
          <a:bodyPr/>
          <a:lstStyle/>
          <a:p>
            <a:fld id="{64CB7EBB-82F0-414E-80B4-54C7F5AD94FB}" type="slidenum">
              <a:rPr lang="en-GB" smtClean="0"/>
              <a:t>9</a:t>
            </a:fld>
            <a:endParaRPr lang="en-GB"/>
          </a:p>
        </p:txBody>
      </p:sp>
    </p:spTree>
    <p:extLst>
      <p:ext uri="{BB962C8B-B14F-4D97-AF65-F5344CB8AC3E}">
        <p14:creationId xmlns:p14="http://schemas.microsoft.com/office/powerpoint/2010/main" val="225465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The first archaeological excavations of Tell-</a:t>
            </a:r>
            <a:r>
              <a:rPr lang="en-GB" sz="1200" b="1" kern="1200" dirty="0" err="1" smtClean="0">
                <a:solidFill>
                  <a:schemeClr val="tx1"/>
                </a:solidFill>
                <a:effectLst/>
                <a:latin typeface="+mn-lt"/>
                <a:ea typeface="+mn-ea"/>
                <a:cs typeface="+mn-cs"/>
              </a:rPr>
              <a:t>es</a:t>
            </a:r>
            <a:r>
              <a:rPr lang="en-GB" sz="1200" b="1" kern="1200" dirty="0" smtClean="0">
                <a:solidFill>
                  <a:schemeClr val="tx1"/>
                </a:solidFill>
                <a:effectLst/>
                <a:latin typeface="+mn-lt"/>
                <a:ea typeface="+mn-ea"/>
                <a:cs typeface="+mn-cs"/>
              </a:rPr>
              <a:t>-Sultan (ancient fortified city of Jericho) were made by Charles Warren in 1868. Ernst </a:t>
            </a:r>
            <a:r>
              <a:rPr lang="en-GB" sz="1200" b="1" kern="1200" dirty="0" err="1" smtClean="0">
                <a:solidFill>
                  <a:schemeClr val="tx1"/>
                </a:solidFill>
                <a:effectLst/>
                <a:latin typeface="+mn-lt"/>
                <a:ea typeface="+mn-ea"/>
                <a:cs typeface="+mn-cs"/>
              </a:rPr>
              <a:t>Sellin</a:t>
            </a:r>
            <a:r>
              <a:rPr lang="en-GB" sz="1200" b="1" kern="1200" dirty="0" smtClean="0">
                <a:solidFill>
                  <a:schemeClr val="tx1"/>
                </a:solidFill>
                <a:effectLst/>
                <a:latin typeface="+mn-lt"/>
                <a:ea typeface="+mn-ea"/>
                <a:cs typeface="+mn-cs"/>
              </a:rPr>
              <a:t> and Carl </a:t>
            </a:r>
            <a:r>
              <a:rPr lang="en-GB" sz="1200" b="1" kern="1200" dirty="0" err="1" smtClean="0">
                <a:solidFill>
                  <a:schemeClr val="tx1"/>
                </a:solidFill>
                <a:effectLst/>
                <a:latin typeface="+mn-lt"/>
                <a:ea typeface="+mn-ea"/>
                <a:cs typeface="+mn-cs"/>
              </a:rPr>
              <a:t>Watzinger</a:t>
            </a:r>
            <a:r>
              <a:rPr lang="en-GB" sz="1200" b="1" kern="1200" dirty="0" smtClean="0">
                <a:solidFill>
                  <a:schemeClr val="tx1"/>
                </a:solidFill>
                <a:effectLst/>
                <a:latin typeface="+mn-lt"/>
                <a:ea typeface="+mn-ea"/>
                <a:cs typeface="+mn-cs"/>
              </a:rPr>
              <a:t> excavated between 1907-1909 and in 1911. John </a:t>
            </a:r>
            <a:r>
              <a:rPr lang="en-GB" sz="1200" b="1" kern="1200" dirty="0" err="1" smtClean="0">
                <a:solidFill>
                  <a:schemeClr val="tx1"/>
                </a:solidFill>
                <a:effectLst/>
                <a:latin typeface="+mn-lt"/>
                <a:ea typeface="+mn-ea"/>
                <a:cs typeface="+mn-cs"/>
              </a:rPr>
              <a:t>Garstang</a:t>
            </a:r>
            <a:r>
              <a:rPr lang="en-GB" sz="1200" b="1" kern="1200" dirty="0" smtClean="0">
                <a:solidFill>
                  <a:schemeClr val="tx1"/>
                </a:solidFill>
                <a:effectLst/>
                <a:latin typeface="+mn-lt"/>
                <a:ea typeface="+mn-ea"/>
                <a:cs typeface="+mn-cs"/>
              </a:rPr>
              <a:t> excavated between 1930 and 1936. Extensive investigations using more modern techniques were made by Kathleen Kenyon between 1952 and 1958. Lorenzo </a:t>
            </a:r>
            <a:r>
              <a:rPr lang="en-GB" sz="1200" b="1" kern="1200" dirty="0" err="1" smtClean="0">
                <a:solidFill>
                  <a:schemeClr val="tx1"/>
                </a:solidFill>
                <a:effectLst/>
                <a:latin typeface="+mn-lt"/>
                <a:ea typeface="+mn-ea"/>
                <a:cs typeface="+mn-cs"/>
              </a:rPr>
              <a:t>Nigro</a:t>
            </a:r>
            <a:r>
              <a:rPr lang="en-GB" sz="1200" b="1" kern="1200" dirty="0" smtClean="0">
                <a:solidFill>
                  <a:schemeClr val="tx1"/>
                </a:solidFill>
                <a:effectLst/>
                <a:latin typeface="+mn-lt"/>
                <a:ea typeface="+mn-ea"/>
                <a:cs typeface="+mn-cs"/>
              </a:rPr>
              <a:t> and </a:t>
            </a:r>
            <a:r>
              <a:rPr lang="en-GB" sz="1200" b="1" kern="1200" dirty="0" err="1" smtClean="0">
                <a:solidFill>
                  <a:schemeClr val="tx1"/>
                </a:solidFill>
                <a:effectLst/>
                <a:latin typeface="+mn-lt"/>
                <a:ea typeface="+mn-ea"/>
                <a:cs typeface="+mn-cs"/>
              </a:rPr>
              <a:t>Nicolo</a:t>
            </a:r>
            <a:r>
              <a:rPr lang="en-GB" sz="1200" b="1" kern="1200" dirty="0" smtClean="0">
                <a:solidFill>
                  <a:schemeClr val="tx1"/>
                </a:solidFill>
                <a:effectLst/>
                <a:latin typeface="+mn-lt"/>
                <a:ea typeface="+mn-ea"/>
                <a:cs typeface="+mn-cs"/>
              </a:rPr>
              <a:t> </a:t>
            </a:r>
            <a:r>
              <a:rPr lang="en-GB" sz="1200" b="1" kern="1200" dirty="0" err="1" smtClean="0">
                <a:solidFill>
                  <a:schemeClr val="tx1"/>
                </a:solidFill>
                <a:effectLst/>
                <a:latin typeface="+mn-lt"/>
                <a:ea typeface="+mn-ea"/>
                <a:cs typeface="+mn-cs"/>
              </a:rPr>
              <a:t>Marchetti</a:t>
            </a:r>
            <a:r>
              <a:rPr lang="en-GB" sz="1200" b="1" kern="1200" dirty="0" smtClean="0">
                <a:solidFill>
                  <a:schemeClr val="tx1"/>
                </a:solidFill>
                <a:effectLst/>
                <a:latin typeface="+mn-lt"/>
                <a:ea typeface="+mn-ea"/>
                <a:cs typeface="+mn-cs"/>
              </a:rPr>
              <a:t> conducted a limited excavation in 1997. Later that same year, </a:t>
            </a:r>
            <a:r>
              <a:rPr lang="en-GB" sz="1200" b="1" kern="1200" dirty="0" err="1" smtClean="0">
                <a:solidFill>
                  <a:schemeClr val="tx1"/>
                </a:solidFill>
                <a:effectLst/>
                <a:latin typeface="+mn-lt"/>
                <a:ea typeface="+mn-ea"/>
                <a:cs typeface="+mn-cs"/>
              </a:rPr>
              <a:t>Dr.</a:t>
            </a:r>
            <a:r>
              <a:rPr lang="en-GB" sz="1200" b="1" kern="1200" dirty="0" smtClean="0">
                <a:solidFill>
                  <a:schemeClr val="tx1"/>
                </a:solidFill>
                <a:effectLst/>
                <a:latin typeface="+mn-lt"/>
                <a:ea typeface="+mn-ea"/>
                <a:cs typeface="+mn-cs"/>
              </a:rPr>
              <a:t> Bryant Wood also made a visit to the site to verify the findings of the earlier 1997 team.  </a:t>
            </a:r>
            <a:r>
              <a:rPr lang="en-GB" sz="1200" kern="1200" dirty="0" smtClean="0">
                <a:solidFill>
                  <a:schemeClr val="tx1"/>
                </a:solidFill>
                <a:effectLst/>
                <a:latin typeface="+mn-lt"/>
                <a:ea typeface="+mn-ea"/>
                <a:cs typeface="+mn-cs"/>
              </a:rPr>
              <a:t> </a:t>
            </a:r>
            <a:r>
              <a:rPr lang="en-GB" dirty="0" smtClean="0">
                <a:effectLst/>
              </a:rPr>
              <a:t> </a:t>
            </a:r>
          </a:p>
          <a:p>
            <a:r>
              <a:rPr lang="en-GB" sz="1200" b="1" kern="1200" dirty="0" smtClean="0">
                <a:solidFill>
                  <a:schemeClr val="tx1"/>
                </a:solidFill>
                <a:effectLst/>
                <a:latin typeface="+mn-lt"/>
                <a:ea typeface="+mn-ea"/>
                <a:cs typeface="+mn-cs"/>
              </a:rPr>
              <a:t> One of the most significant discoveries of the archaeological excavations is the Neolithic tower on the western perimeter of the site. The word “Neolithic” refers to the Stone Age that is characterized by the development of settled agriculture and the use of polished stone tools and weapons. </a:t>
            </a:r>
            <a:endParaRPr lang="en-GB" dirty="0" smtClean="0">
              <a:effectLst/>
            </a:endParaRPr>
          </a:p>
          <a:p>
            <a:r>
              <a:rPr lang="en-GB" sz="1200" b="1" kern="1200" dirty="0" smtClean="0">
                <a:solidFill>
                  <a:schemeClr val="tx1"/>
                </a:solidFill>
                <a:effectLst/>
                <a:latin typeface="+mn-lt"/>
                <a:ea typeface="+mn-ea"/>
                <a:cs typeface="+mn-cs"/>
              </a:rPr>
              <a:t>The Holy Bible informs us that </a:t>
            </a:r>
            <a:r>
              <a:rPr lang="en-GB" sz="1200" b="1" i="1" kern="1200" dirty="0" smtClean="0">
                <a:solidFill>
                  <a:schemeClr val="tx1"/>
                </a:solidFill>
                <a:effectLst/>
                <a:latin typeface="+mn-lt"/>
                <a:ea typeface="+mn-ea"/>
                <a:cs typeface="+mn-cs"/>
              </a:rPr>
              <a:t>“Abel was a keeper of sheep, but Cain was a tiller of the ground.” </a:t>
            </a:r>
            <a:r>
              <a:rPr lang="en-GB" sz="1200" b="1" kern="1200" dirty="0" smtClean="0">
                <a:solidFill>
                  <a:schemeClr val="tx1"/>
                </a:solidFill>
                <a:effectLst/>
                <a:latin typeface="+mn-lt"/>
                <a:ea typeface="+mn-ea"/>
                <a:cs typeface="+mn-cs"/>
              </a:rPr>
              <a:t>(Gen. 4:2) Cain’s son Enoch had built a city (Gen. 4;17). Tubal Cain, the eighth generation from Cain was </a:t>
            </a:r>
            <a:r>
              <a:rPr lang="en-GB" sz="1200" b="1" i="1" kern="1200" dirty="0" smtClean="0">
                <a:solidFill>
                  <a:schemeClr val="tx1"/>
                </a:solidFill>
                <a:effectLst/>
                <a:latin typeface="+mn-lt"/>
                <a:ea typeface="+mn-ea"/>
                <a:cs typeface="+mn-cs"/>
              </a:rPr>
              <a:t>“an instructor of every craftsman in bronze and iron.” </a:t>
            </a:r>
            <a:r>
              <a:rPr lang="en-GB" sz="1200" b="1" kern="1200" dirty="0" smtClean="0">
                <a:solidFill>
                  <a:schemeClr val="tx1"/>
                </a:solidFill>
                <a:effectLst/>
                <a:latin typeface="+mn-lt"/>
                <a:ea typeface="+mn-ea"/>
                <a:cs typeface="+mn-cs"/>
              </a:rPr>
              <a:t>(Gen. 5:22)</a:t>
            </a:r>
            <a:r>
              <a:rPr lang="en-GB" sz="1200" b="1" i="1"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Canaan is the grandson of Noah (Gen. 10:6). He and his descendants settled down in the land of Canaan and built the ancient city of Jericho (Gen. 10:19). </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 size of the excavated site is about 10 acres = 4 hectares, which is close to 7 city blocks in Houston, Texas. The length is 1,497 feet = 456 meters. The width is 525 feet = 160 meters. The height is 65 feet = 19.8 meters. </a:t>
            </a:r>
            <a:endParaRPr lang="en-GB" dirty="0" smtClean="0">
              <a:effectLst/>
            </a:endParaRPr>
          </a:p>
          <a:p>
            <a:endParaRPr lang="en-GB" dirty="0"/>
          </a:p>
        </p:txBody>
      </p:sp>
      <p:sp>
        <p:nvSpPr>
          <p:cNvPr id="4" name="Slide Number Placeholder 3"/>
          <p:cNvSpPr>
            <a:spLocks noGrp="1"/>
          </p:cNvSpPr>
          <p:nvPr>
            <p:ph type="sldNum" sz="quarter" idx="10"/>
          </p:nvPr>
        </p:nvSpPr>
        <p:spPr/>
        <p:txBody>
          <a:bodyPr/>
          <a:lstStyle/>
          <a:p>
            <a:fld id="{64CB7EBB-82F0-414E-80B4-54C7F5AD94FB}" type="slidenum">
              <a:rPr lang="en-GB" smtClean="0"/>
              <a:t>12</a:t>
            </a:fld>
            <a:endParaRPr lang="en-GB"/>
          </a:p>
        </p:txBody>
      </p:sp>
    </p:spTree>
    <p:extLst>
      <p:ext uri="{BB962C8B-B14F-4D97-AF65-F5344CB8AC3E}">
        <p14:creationId xmlns:p14="http://schemas.microsoft.com/office/powerpoint/2010/main" val="3970461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4CB7EBB-82F0-414E-80B4-54C7F5AD94FB}" type="slidenum">
              <a:rPr lang="en-GB" smtClean="0"/>
              <a:t>13</a:t>
            </a:fld>
            <a:endParaRPr lang="en-GB"/>
          </a:p>
        </p:txBody>
      </p:sp>
    </p:spTree>
    <p:extLst>
      <p:ext uri="{BB962C8B-B14F-4D97-AF65-F5344CB8AC3E}">
        <p14:creationId xmlns:p14="http://schemas.microsoft.com/office/powerpoint/2010/main" val="362460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12/6/2016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Rahab</a:t>
            </a:r>
            <a:endParaRPr lang="en-GB" dirty="0"/>
          </a:p>
        </p:txBody>
      </p:sp>
      <p:sp>
        <p:nvSpPr>
          <p:cNvPr id="3" name="Subtitle 2"/>
          <p:cNvSpPr>
            <a:spLocks noGrp="1"/>
          </p:cNvSpPr>
          <p:nvPr>
            <p:ph type="subTitle" idx="1"/>
          </p:nvPr>
        </p:nvSpPr>
        <p:spPr/>
        <p:txBody>
          <a:bodyPr/>
          <a:lstStyle/>
          <a:p>
            <a:r>
              <a:rPr lang="en-GB" dirty="0"/>
              <a:t>By faith... The harlot Rahab "she had received the spies with peace"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0465" y="528636"/>
            <a:ext cx="7114147" cy="2143125"/>
          </a:xfrm>
          <a:prstGeom prst="rect">
            <a:avLst/>
          </a:prstGeom>
          <a:ln>
            <a:noFill/>
          </a:ln>
          <a:effectLst>
            <a:softEdge rad="112500"/>
          </a:effectLst>
        </p:spPr>
      </p:pic>
    </p:spTree>
    <p:extLst>
      <p:ext uri="{BB962C8B-B14F-4D97-AF65-F5344CB8AC3E}">
        <p14:creationId xmlns:p14="http://schemas.microsoft.com/office/powerpoint/2010/main" val="1697526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Joshua saves Rahab</a:t>
            </a:r>
            <a:endParaRPr lang="en-GB" dirty="0"/>
          </a:p>
        </p:txBody>
      </p:sp>
      <p:sp>
        <p:nvSpPr>
          <p:cNvPr id="3" name="Content Placeholder 2"/>
          <p:cNvSpPr>
            <a:spLocks noGrp="1"/>
          </p:cNvSpPr>
          <p:nvPr>
            <p:ph idx="1"/>
          </p:nvPr>
        </p:nvSpPr>
        <p:spPr>
          <a:xfrm>
            <a:off x="2589212" y="2133600"/>
            <a:ext cx="8915400" cy="4498428"/>
          </a:xfrm>
        </p:spPr>
        <p:txBody>
          <a:bodyPr>
            <a:normAutofit/>
          </a:bodyPr>
          <a:lstStyle/>
          <a:p>
            <a:r>
              <a:rPr lang="en-GB" sz="2400" b="1" dirty="0" smtClean="0"/>
              <a:t>Joshua 6:25</a:t>
            </a:r>
          </a:p>
          <a:p>
            <a:pPr marL="0" indent="0">
              <a:buNone/>
            </a:pPr>
            <a:r>
              <a:rPr lang="en-GB" sz="2400" dirty="0"/>
              <a:t>	</a:t>
            </a:r>
            <a:r>
              <a:rPr lang="en-GB" sz="2400" i="1" dirty="0" smtClean="0"/>
              <a:t>And </a:t>
            </a:r>
            <a:r>
              <a:rPr lang="en-GB" sz="2400" i="1" dirty="0"/>
              <a:t>Joshua saved Rahab the harlot alive, and her </a:t>
            </a:r>
            <a:r>
              <a:rPr lang="en-GB" sz="2400" i="1" dirty="0" smtClean="0"/>
              <a:t>	father's </a:t>
            </a:r>
            <a:r>
              <a:rPr lang="en-GB" sz="2400" i="1" dirty="0"/>
              <a:t>household, and all that she had; and she </a:t>
            </a:r>
            <a:r>
              <a:rPr lang="en-GB" sz="2400" i="1" dirty="0" smtClean="0"/>
              <a:t>	</a:t>
            </a:r>
            <a:r>
              <a:rPr lang="en-GB" sz="2400" i="1" dirty="0" err="1" smtClean="0"/>
              <a:t>dwelleth</a:t>
            </a:r>
            <a:r>
              <a:rPr lang="en-GB" sz="2400" i="1" dirty="0" smtClean="0"/>
              <a:t> </a:t>
            </a:r>
            <a:r>
              <a:rPr lang="en-GB" sz="2400" i="1" dirty="0"/>
              <a:t>in Israel even unto this day; because she hid </a:t>
            </a:r>
            <a:r>
              <a:rPr lang="en-GB" sz="2400" i="1" dirty="0" smtClean="0"/>
              <a:t>	the </a:t>
            </a:r>
            <a:r>
              <a:rPr lang="en-GB" sz="2400" i="1" dirty="0"/>
              <a:t>messengers, which Joshua sent to spy out Jericho</a:t>
            </a:r>
            <a:r>
              <a:rPr lang="en-GB" sz="2400" dirty="0"/>
              <a:t>.</a:t>
            </a:r>
          </a:p>
          <a:p>
            <a:r>
              <a:rPr lang="en-GB" sz="2400" dirty="0" smtClean="0"/>
              <a:t>Josh </a:t>
            </a:r>
            <a:r>
              <a:rPr lang="en-GB" sz="2400" dirty="0"/>
              <a:t>6:27</a:t>
            </a:r>
          </a:p>
          <a:p>
            <a:pPr marL="0" indent="0">
              <a:buNone/>
            </a:pPr>
            <a:r>
              <a:rPr lang="en-GB" sz="2400" dirty="0" smtClean="0"/>
              <a:t>	</a:t>
            </a:r>
            <a:r>
              <a:rPr lang="en-GB" sz="2400" i="1" dirty="0" smtClean="0"/>
              <a:t>So Yahweh was </a:t>
            </a:r>
            <a:r>
              <a:rPr lang="en-GB" sz="2400" i="1" dirty="0"/>
              <a:t>with Joshua; and his fame was noised </a:t>
            </a:r>
            <a:r>
              <a:rPr lang="en-GB" sz="2400" i="1" dirty="0" smtClean="0"/>
              <a:t>	throughout </a:t>
            </a:r>
            <a:r>
              <a:rPr lang="en-GB" sz="2400" i="1" dirty="0"/>
              <a:t>all the country</a:t>
            </a:r>
            <a:r>
              <a:rPr lang="en-GB" sz="2400" i="1" dirty="0" smtClean="0"/>
              <a:t>.</a:t>
            </a:r>
          </a:p>
          <a:p>
            <a:r>
              <a:rPr lang="en-GB" sz="2400" dirty="0"/>
              <a:t>Josh </a:t>
            </a:r>
            <a:r>
              <a:rPr lang="en-GB" sz="2400" dirty="0" smtClean="0"/>
              <a:t>6:23 – Rahab without the camp she still needed to be prepared and cleansed (baptised) like Miriam</a:t>
            </a:r>
            <a:endParaRPr lang="en-GB" sz="2400" dirty="0"/>
          </a:p>
          <a:p>
            <a:pPr marL="0" indent="0">
              <a:buNone/>
            </a:pPr>
            <a:endParaRPr lang="en-GB" sz="2400" i="1" dirty="0"/>
          </a:p>
          <a:p>
            <a:pPr marL="0" indent="0">
              <a:buNone/>
            </a:pPr>
            <a:endParaRPr lang="en-GB" sz="2400" dirty="0"/>
          </a:p>
        </p:txBody>
      </p:sp>
    </p:spTree>
    <p:extLst>
      <p:ext uri="{BB962C8B-B14F-4D97-AF65-F5344CB8AC3E}">
        <p14:creationId xmlns:p14="http://schemas.microsoft.com/office/powerpoint/2010/main" val="2398468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a:bodyPr>
          <a:lstStyle/>
          <a:p>
            <a:r>
              <a:rPr lang="en-GB" sz="2400" dirty="0" smtClean="0"/>
              <a:t>Josh 2:21</a:t>
            </a:r>
          </a:p>
          <a:p>
            <a:pPr marL="0" indent="0">
              <a:buNone/>
            </a:pPr>
            <a:r>
              <a:rPr lang="en-GB" sz="2400" dirty="0"/>
              <a:t>	</a:t>
            </a:r>
            <a:r>
              <a:rPr lang="en-GB" sz="2400" i="1" dirty="0" smtClean="0"/>
              <a:t>And </a:t>
            </a:r>
            <a:r>
              <a:rPr lang="en-GB" sz="2400" i="1" dirty="0"/>
              <a:t>she said, According unto your words, </a:t>
            </a:r>
            <a:r>
              <a:rPr lang="en-GB" sz="2400" b="1" i="1" u="sng" dirty="0"/>
              <a:t>so be it</a:t>
            </a:r>
            <a:r>
              <a:rPr lang="en-GB" sz="2400" i="1" dirty="0"/>
              <a:t>. And </a:t>
            </a:r>
            <a:r>
              <a:rPr lang="en-GB" sz="2400" i="1" dirty="0" smtClean="0"/>
              <a:t>	she </a:t>
            </a:r>
            <a:r>
              <a:rPr lang="en-GB" sz="2400" i="1" dirty="0"/>
              <a:t>sent them away, and they departed: and she </a:t>
            </a:r>
            <a:r>
              <a:rPr lang="en-GB" sz="2400" i="1" dirty="0" smtClean="0"/>
              <a:t>	</a:t>
            </a:r>
            <a:r>
              <a:rPr lang="en-GB" sz="2400" b="1" i="1" u="sng" dirty="0" smtClean="0"/>
              <a:t>bound </a:t>
            </a:r>
            <a:r>
              <a:rPr lang="en-GB" sz="2400" b="1" i="1" u="sng" dirty="0"/>
              <a:t>the scarlet line in the window</a:t>
            </a:r>
            <a:r>
              <a:rPr lang="en-GB" sz="2400" b="1" i="1" u="sng" dirty="0" smtClean="0"/>
              <a:t>.</a:t>
            </a:r>
          </a:p>
          <a:p>
            <a:pPr marL="0" indent="0">
              <a:buNone/>
            </a:pPr>
            <a:endParaRPr lang="en-GB" sz="2400" b="1" i="1" u="sng" dirty="0"/>
          </a:p>
          <a:p>
            <a:endParaRPr lang="en-GB" sz="2400" dirty="0"/>
          </a:p>
        </p:txBody>
      </p:sp>
    </p:spTree>
    <p:extLst>
      <p:ext uri="{BB962C8B-B14F-4D97-AF65-F5344CB8AC3E}">
        <p14:creationId xmlns:p14="http://schemas.microsoft.com/office/powerpoint/2010/main" val="1619454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Jericho just 10 acers in size</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5235" y="1960179"/>
            <a:ext cx="5865275" cy="4346028"/>
          </a:xfr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2201" y="1960179"/>
            <a:ext cx="2866952" cy="4346028"/>
          </a:xfrm>
          <a:prstGeom prst="rect">
            <a:avLst/>
          </a:prstGeom>
        </p:spPr>
      </p:pic>
    </p:spTree>
    <p:extLst>
      <p:ext uri="{BB962C8B-B14F-4D97-AF65-F5344CB8AC3E}">
        <p14:creationId xmlns:p14="http://schemas.microsoft.com/office/powerpoint/2010/main" val="2177860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Jericho walls</a:t>
            </a:r>
            <a:endParaRPr lang="en-GB"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048768" y="946159"/>
            <a:ext cx="5252883" cy="2624512"/>
          </a:xfr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005" y="1284670"/>
            <a:ext cx="6858282" cy="557333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8768" y="3360420"/>
            <a:ext cx="5247402" cy="3497580"/>
          </a:xfrm>
          <a:prstGeom prst="rect">
            <a:avLst/>
          </a:prstGeom>
        </p:spPr>
      </p:pic>
    </p:spTree>
    <p:extLst>
      <p:ext uri="{BB962C8B-B14F-4D97-AF65-F5344CB8AC3E}">
        <p14:creationId xmlns:p14="http://schemas.microsoft.com/office/powerpoint/2010/main" val="3091880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929035" y="3792007"/>
            <a:ext cx="1045751" cy="749508"/>
          </a:xfrm>
          <a:prstGeom prst="rect">
            <a:avLst/>
          </a:prstGeom>
        </p:spPr>
      </p:pic>
      <p:sp>
        <p:nvSpPr>
          <p:cNvPr id="3" name="Content Placeholder 2"/>
          <p:cNvSpPr>
            <a:spLocks noGrp="1"/>
          </p:cNvSpPr>
          <p:nvPr>
            <p:ph idx="1"/>
          </p:nvPr>
        </p:nvSpPr>
        <p:spPr>
          <a:xfrm>
            <a:off x="2589212" y="2133599"/>
            <a:ext cx="9305672" cy="3929103"/>
          </a:xfrm>
        </p:spPr>
        <p:txBody>
          <a:bodyPr>
            <a:normAutofit lnSpcReduction="10000"/>
          </a:bodyPr>
          <a:lstStyle/>
          <a:p>
            <a:r>
              <a:rPr lang="en-GB" sz="2400" dirty="0" smtClean="0"/>
              <a:t>Word is used 11 times in scripture 11 = Disorder</a:t>
            </a:r>
          </a:p>
          <a:p>
            <a:r>
              <a:rPr lang="en-GB" sz="2400" dirty="0" smtClean="0"/>
              <a:t>3 times they are not talking about Rahab</a:t>
            </a:r>
          </a:p>
          <a:p>
            <a:r>
              <a:rPr lang="en-GB" sz="2400" dirty="0" smtClean="0"/>
              <a:t>Slightly different word           = Loud, Stubborn or Proud </a:t>
            </a:r>
          </a:p>
          <a:p>
            <a:r>
              <a:rPr lang="en-GB" sz="2400" dirty="0" smtClean="0"/>
              <a:t>Ps </a:t>
            </a:r>
            <a:r>
              <a:rPr lang="en-GB" sz="2400" dirty="0"/>
              <a:t>87:4 Ps 89:10 &amp; Is 51:9 all speaking of </a:t>
            </a:r>
            <a:r>
              <a:rPr lang="en-GB" sz="2400" dirty="0" smtClean="0"/>
              <a:t>Egypt</a:t>
            </a:r>
          </a:p>
          <a:p>
            <a:r>
              <a:rPr lang="en-GB" sz="2400" dirty="0" smtClean="0"/>
              <a:t>Her Name Rahab =  </a:t>
            </a:r>
            <a:r>
              <a:rPr lang="en-GB" dirty="0" smtClean="0"/>
              <a:t>            </a:t>
            </a:r>
            <a:r>
              <a:rPr lang="en-GB" sz="2400" dirty="0" smtClean="0"/>
              <a:t>Broad or Wide </a:t>
            </a:r>
          </a:p>
          <a:p>
            <a:r>
              <a:rPr lang="en-GB" sz="2400" dirty="0" smtClean="0"/>
              <a:t>Words of Christ</a:t>
            </a:r>
          </a:p>
          <a:p>
            <a:pPr marL="0" indent="0">
              <a:buNone/>
            </a:pPr>
            <a:r>
              <a:rPr lang="en-GB" sz="2600" i="1" dirty="0" smtClean="0"/>
              <a:t>	“Enter </a:t>
            </a:r>
            <a:r>
              <a:rPr lang="en-GB" sz="2600" i="1" dirty="0"/>
              <a:t>ye in at the strait gate: for </a:t>
            </a:r>
            <a:r>
              <a:rPr lang="en-GB" sz="2600" b="1" i="1" dirty="0"/>
              <a:t>wide</a:t>
            </a:r>
            <a:r>
              <a:rPr lang="en-GB" sz="2600" i="1" dirty="0"/>
              <a:t> is the gate, </a:t>
            </a:r>
            <a:r>
              <a:rPr lang="en-GB" sz="2600" i="1" dirty="0" smtClean="0"/>
              <a:t>	and </a:t>
            </a:r>
            <a:r>
              <a:rPr lang="en-GB" sz="2600" b="1" i="1" dirty="0"/>
              <a:t>broad</a:t>
            </a:r>
            <a:r>
              <a:rPr lang="en-GB" sz="2600" i="1" dirty="0"/>
              <a:t> is the way, that </a:t>
            </a:r>
            <a:r>
              <a:rPr lang="en-GB" sz="2600" i="1" dirty="0" err="1"/>
              <a:t>leadeth</a:t>
            </a:r>
            <a:r>
              <a:rPr lang="en-GB" sz="2600" i="1" dirty="0"/>
              <a:t> to destruction, </a:t>
            </a:r>
            <a:r>
              <a:rPr lang="en-GB" sz="2600" i="1" dirty="0" smtClean="0"/>
              <a:t>	and </a:t>
            </a:r>
            <a:r>
              <a:rPr lang="en-GB" sz="2600" i="1" dirty="0"/>
              <a:t>many there be which go in </a:t>
            </a:r>
            <a:r>
              <a:rPr lang="en-GB" sz="2600" i="1" dirty="0" smtClean="0"/>
              <a:t>thereat” </a:t>
            </a:r>
            <a:r>
              <a:rPr lang="en-GB" sz="2800" dirty="0"/>
              <a:t>Matt 7:13</a:t>
            </a:r>
          </a:p>
          <a:p>
            <a:pPr marL="0" indent="0">
              <a:buNone/>
            </a:pPr>
            <a:endParaRPr lang="en-GB" sz="2600" i="1" dirty="0"/>
          </a:p>
        </p:txBody>
      </p:sp>
      <p:pic>
        <p:nvPicPr>
          <p:cNvPr id="7" name="Picture 6"/>
          <p:cNvPicPr>
            <a:picLocks noChangeAspect="1"/>
          </p:cNvPicPr>
          <p:nvPr/>
        </p:nvPicPr>
        <p:blipFill>
          <a:blip r:embed="rId4"/>
          <a:stretch>
            <a:fillRect/>
          </a:stretch>
        </p:blipFill>
        <p:spPr>
          <a:xfrm>
            <a:off x="6270827" y="3054122"/>
            <a:ext cx="724741" cy="455070"/>
          </a:xfrm>
          <a:prstGeom prst="rect">
            <a:avLst/>
          </a:prstGeom>
        </p:spPr>
      </p:pic>
      <p:sp>
        <p:nvSpPr>
          <p:cNvPr id="2" name="Title 1"/>
          <p:cNvSpPr>
            <a:spLocks noGrp="1"/>
          </p:cNvSpPr>
          <p:nvPr>
            <p:ph type="title"/>
          </p:nvPr>
        </p:nvSpPr>
        <p:spPr/>
        <p:txBody>
          <a:bodyPr/>
          <a:lstStyle/>
          <a:p>
            <a:r>
              <a:rPr lang="en-GB" dirty="0" smtClean="0"/>
              <a:t>Rahab’s name</a:t>
            </a:r>
            <a:endParaRPr lang="en-GB" dirty="0"/>
          </a:p>
        </p:txBody>
      </p:sp>
    </p:spTree>
    <p:extLst>
      <p:ext uri="{BB962C8B-B14F-4D97-AF65-F5344CB8AC3E}">
        <p14:creationId xmlns:p14="http://schemas.microsoft.com/office/powerpoint/2010/main" val="496145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Rahab’s </a:t>
            </a:r>
            <a:r>
              <a:rPr lang="en-GB" dirty="0" smtClean="0"/>
              <a:t>name</a:t>
            </a:r>
            <a:br>
              <a:rPr lang="en-GB" dirty="0" smtClean="0"/>
            </a:b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13038660"/>
              </p:ext>
            </p:extLst>
          </p:nvPr>
        </p:nvGraphicFramePr>
        <p:xfrm>
          <a:off x="2589213" y="2133600"/>
          <a:ext cx="8915400" cy="2595880"/>
        </p:xfrm>
        <a:graphic>
          <a:graphicData uri="http://schemas.openxmlformats.org/drawingml/2006/table">
            <a:tbl>
              <a:tblPr firstRow="1" bandRow="1">
                <a:tableStyleId>{5C22544A-7EE6-4342-B048-85BDC9FD1C3A}</a:tableStyleId>
              </a:tblPr>
              <a:tblGrid>
                <a:gridCol w="1639887"/>
                <a:gridCol w="2884394"/>
                <a:gridCol w="1795182"/>
                <a:gridCol w="2595937"/>
              </a:tblGrid>
              <a:tr h="370840">
                <a:tc>
                  <a:txBody>
                    <a:bodyPr/>
                    <a:lstStyle/>
                    <a:p>
                      <a:r>
                        <a:rPr lang="en-GB" dirty="0" smtClean="0"/>
                        <a:t>Verse</a:t>
                      </a:r>
                      <a:endParaRPr lang="en-GB" dirty="0"/>
                    </a:p>
                  </a:txBody>
                  <a:tcPr/>
                </a:tc>
                <a:tc>
                  <a:txBody>
                    <a:bodyPr/>
                    <a:lstStyle/>
                    <a:p>
                      <a:r>
                        <a:rPr lang="en-GB" dirty="0" smtClean="0"/>
                        <a:t>Described</a:t>
                      </a:r>
                      <a:r>
                        <a:rPr lang="en-GB" baseline="0" dirty="0" smtClean="0"/>
                        <a:t> a</a:t>
                      </a:r>
                      <a:r>
                        <a:rPr lang="en-GB" dirty="0" smtClean="0"/>
                        <a:t>s a Harlot</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Verse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Not</a:t>
                      </a:r>
                      <a:r>
                        <a:rPr lang="en-GB" baseline="0" dirty="0" smtClean="0"/>
                        <a:t> as a Harlot</a:t>
                      </a:r>
                      <a:endParaRPr lang="en-GB" dirty="0" smtClean="0"/>
                    </a:p>
                  </a:txBody>
                  <a:tcPr/>
                </a:tc>
              </a:tr>
              <a:tr h="370840">
                <a:tc>
                  <a:txBody>
                    <a:bodyPr/>
                    <a:lstStyle/>
                    <a:p>
                      <a:r>
                        <a:rPr lang="en-GB" dirty="0" smtClean="0"/>
                        <a:t>Josh 2:1</a:t>
                      </a:r>
                      <a:endParaRPr lang="en-GB" dirty="0"/>
                    </a:p>
                  </a:txBody>
                  <a:tcPr/>
                </a:tc>
                <a:tc>
                  <a:txBody>
                    <a:bodyPr/>
                    <a:lstStyle/>
                    <a:p>
                      <a:r>
                        <a:rPr lang="en-GB" baseline="0" dirty="0" smtClean="0"/>
                        <a:t>Harlot’s house </a:t>
                      </a:r>
                      <a:r>
                        <a:rPr lang="en-GB" dirty="0" smtClean="0"/>
                        <a:t>Rahab</a:t>
                      </a:r>
                      <a:endParaRPr lang="en-GB" dirty="0"/>
                    </a:p>
                  </a:txBody>
                  <a:tcPr/>
                </a:tc>
                <a:tc>
                  <a:txBody>
                    <a:bodyPr/>
                    <a:lstStyle/>
                    <a:p>
                      <a:r>
                        <a:rPr lang="en-GB" dirty="0" smtClean="0"/>
                        <a:t>Josh</a:t>
                      </a:r>
                      <a:r>
                        <a:rPr lang="en-GB" baseline="0" dirty="0" smtClean="0"/>
                        <a:t> </a:t>
                      </a:r>
                      <a:r>
                        <a:rPr lang="en-GB" dirty="0" smtClean="0"/>
                        <a:t>2:3</a:t>
                      </a:r>
                      <a:endParaRPr lang="en-GB" dirty="0"/>
                    </a:p>
                  </a:txBody>
                  <a:tcPr/>
                </a:tc>
                <a:tc>
                  <a:txBody>
                    <a:bodyPr/>
                    <a:lstStyle/>
                    <a:p>
                      <a:r>
                        <a:rPr lang="en-GB" dirty="0" smtClean="0"/>
                        <a:t>Rahab</a:t>
                      </a:r>
                      <a:endParaRPr lang="en-GB" dirty="0"/>
                    </a:p>
                  </a:txBody>
                  <a:tcPr/>
                </a:tc>
              </a:tr>
              <a:tr h="370840">
                <a:tc>
                  <a:txBody>
                    <a:bodyPr/>
                    <a:lstStyle/>
                    <a:p>
                      <a:r>
                        <a:rPr lang="en-GB" dirty="0" smtClean="0"/>
                        <a:t>Josh 6:17</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Rahab the</a:t>
                      </a:r>
                      <a:r>
                        <a:rPr lang="en-GB" baseline="0" dirty="0" smtClean="0"/>
                        <a:t> harlot</a:t>
                      </a:r>
                      <a:endParaRPr lang="en-GB" dirty="0" smtClean="0"/>
                    </a:p>
                  </a:txBody>
                  <a:tcPr/>
                </a:tc>
                <a:tc>
                  <a:txBody>
                    <a:bodyPr/>
                    <a:lstStyle/>
                    <a:p>
                      <a:r>
                        <a:rPr lang="en-GB" dirty="0" smtClean="0"/>
                        <a:t>Matt 1:5</a:t>
                      </a:r>
                    </a:p>
                  </a:txBody>
                  <a:tcPr/>
                </a:tc>
                <a:tc>
                  <a:txBody>
                    <a:bodyPr/>
                    <a:lstStyle/>
                    <a:p>
                      <a:r>
                        <a:rPr lang="en-GB" dirty="0" smtClean="0"/>
                        <a:t>Rachab</a:t>
                      </a:r>
                      <a:endParaRPr lang="en-GB" dirty="0"/>
                    </a:p>
                  </a:txBody>
                  <a:tcPr/>
                </a:tc>
              </a:tr>
              <a:tr h="370840">
                <a:tc>
                  <a:txBody>
                    <a:bodyPr/>
                    <a:lstStyle/>
                    <a:p>
                      <a:r>
                        <a:rPr lang="en-GB" dirty="0" smtClean="0"/>
                        <a:t>Josh 6:23</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Rahab the</a:t>
                      </a:r>
                      <a:r>
                        <a:rPr lang="en-GB" baseline="0" dirty="0" smtClean="0"/>
                        <a:t> harlot</a:t>
                      </a:r>
                      <a:endParaRPr lang="en-GB" dirty="0" smtClean="0"/>
                    </a:p>
                  </a:txBody>
                  <a:tcPr/>
                </a:tc>
                <a:tc>
                  <a:txBody>
                    <a:bodyPr/>
                    <a:lstStyle/>
                    <a:p>
                      <a:endParaRPr lang="en-GB" dirty="0"/>
                    </a:p>
                  </a:txBody>
                  <a:tcPr/>
                </a:tc>
                <a:tc>
                  <a:txBody>
                    <a:bodyPr/>
                    <a:lstStyle/>
                    <a:p>
                      <a:endParaRPr lang="en-GB" dirty="0"/>
                    </a:p>
                  </a:txBody>
                  <a:tcPr/>
                </a:tc>
              </a:tr>
              <a:tr h="370840">
                <a:tc>
                  <a:txBody>
                    <a:bodyPr/>
                    <a:lstStyle/>
                    <a:p>
                      <a:r>
                        <a:rPr lang="en-GB" dirty="0" smtClean="0"/>
                        <a:t>Josh 6:25</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Rahab the</a:t>
                      </a:r>
                      <a:r>
                        <a:rPr lang="en-GB" baseline="0" dirty="0" smtClean="0"/>
                        <a:t> harlot</a:t>
                      </a:r>
                      <a:endParaRPr lang="en-GB" dirty="0" smtClean="0"/>
                    </a:p>
                  </a:txBody>
                  <a:tcPr/>
                </a:tc>
                <a:tc>
                  <a:txBody>
                    <a:bodyPr/>
                    <a:lstStyle/>
                    <a:p>
                      <a:endParaRPr lang="en-GB"/>
                    </a:p>
                  </a:txBody>
                  <a:tcPr/>
                </a:tc>
                <a:tc>
                  <a:txBody>
                    <a:bodyPr/>
                    <a:lstStyle/>
                    <a:p>
                      <a:endParaRPr lang="en-GB" dirty="0"/>
                    </a:p>
                  </a:txBody>
                  <a:tcPr/>
                </a:tc>
              </a:tr>
              <a:tr h="370840">
                <a:tc>
                  <a:txBody>
                    <a:bodyPr/>
                    <a:lstStyle/>
                    <a:p>
                      <a:r>
                        <a:rPr lang="en-GB" dirty="0" err="1" smtClean="0"/>
                        <a:t>Heb</a:t>
                      </a:r>
                      <a:r>
                        <a:rPr lang="en-GB" baseline="0" dirty="0" smtClean="0"/>
                        <a:t> 11:31</a:t>
                      </a:r>
                      <a:endParaRPr lang="en-GB"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The harlot Rahab</a:t>
                      </a:r>
                    </a:p>
                  </a:txBody>
                  <a:tcPr/>
                </a:tc>
                <a:tc>
                  <a:txBody>
                    <a:bodyPr/>
                    <a:lstStyle/>
                    <a:p>
                      <a:endParaRPr lang="en-GB"/>
                    </a:p>
                  </a:txBody>
                  <a:tcPr/>
                </a:tc>
                <a:tc>
                  <a:txBody>
                    <a:bodyPr/>
                    <a:lstStyle/>
                    <a:p>
                      <a:endParaRPr lang="en-GB" dirty="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Jam</a:t>
                      </a:r>
                      <a:r>
                        <a:rPr lang="en-GB" baseline="0" dirty="0" smtClean="0"/>
                        <a:t> 2:25</a:t>
                      </a:r>
                      <a:endParaRPr lang="en-GB"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Rahab the</a:t>
                      </a:r>
                      <a:r>
                        <a:rPr lang="en-GB" baseline="0" dirty="0" smtClean="0"/>
                        <a:t> harlot</a:t>
                      </a:r>
                      <a:endParaRPr lang="en-GB" dirty="0" smtClean="0"/>
                    </a:p>
                  </a:txBody>
                  <a:tcPr/>
                </a:tc>
                <a:tc>
                  <a:txBody>
                    <a:bodyPr/>
                    <a:lstStyle/>
                    <a:p>
                      <a:endParaRPr lang="en-GB"/>
                    </a:p>
                  </a:txBody>
                  <a:tcPr/>
                </a:tc>
                <a:tc>
                  <a:txBody>
                    <a:bodyPr/>
                    <a:lstStyle/>
                    <a:p>
                      <a:endParaRPr lang="en-GB" dirty="0"/>
                    </a:p>
                  </a:txBody>
                  <a:tcPr/>
                </a:tc>
              </a:tr>
            </a:tbl>
          </a:graphicData>
        </a:graphic>
      </p:graphicFrame>
      <p:sp>
        <p:nvSpPr>
          <p:cNvPr id="6" name="Rectangle 5"/>
          <p:cNvSpPr/>
          <p:nvPr/>
        </p:nvSpPr>
        <p:spPr>
          <a:xfrm>
            <a:off x="2589213" y="1720334"/>
            <a:ext cx="3834704" cy="369332"/>
          </a:xfrm>
          <a:prstGeom prst="rect">
            <a:avLst/>
          </a:prstGeom>
        </p:spPr>
        <p:txBody>
          <a:bodyPr wrap="none">
            <a:spAutoFit/>
          </a:bodyPr>
          <a:lstStyle/>
          <a:p>
            <a:r>
              <a:rPr lang="en-GB" dirty="0" smtClean="0"/>
              <a:t>Rahab – Used 8 times in scripture</a:t>
            </a:r>
            <a:endParaRPr lang="en-GB" dirty="0"/>
          </a:p>
        </p:txBody>
      </p:sp>
      <p:sp>
        <p:nvSpPr>
          <p:cNvPr id="7" name="Rectangle 6"/>
          <p:cNvSpPr/>
          <p:nvPr/>
        </p:nvSpPr>
        <p:spPr>
          <a:xfrm>
            <a:off x="2589213" y="4837811"/>
            <a:ext cx="5290231" cy="646331"/>
          </a:xfrm>
          <a:prstGeom prst="rect">
            <a:avLst/>
          </a:prstGeom>
        </p:spPr>
        <p:txBody>
          <a:bodyPr wrap="none">
            <a:spAutoFit/>
          </a:bodyPr>
          <a:lstStyle/>
          <a:p>
            <a:r>
              <a:rPr lang="en-GB" dirty="0"/>
              <a:t>Used </a:t>
            </a:r>
            <a:r>
              <a:rPr lang="en-GB" dirty="0" smtClean="0"/>
              <a:t>5 </a:t>
            </a:r>
            <a:r>
              <a:rPr lang="en-GB" dirty="0"/>
              <a:t>times in </a:t>
            </a:r>
            <a:r>
              <a:rPr lang="en-GB" dirty="0" smtClean="0"/>
              <a:t>OT = Grace</a:t>
            </a:r>
          </a:p>
          <a:p>
            <a:r>
              <a:rPr lang="en-GB" dirty="0" smtClean="0"/>
              <a:t>Used 3 times in NT = Seed that brings </a:t>
            </a:r>
            <a:r>
              <a:rPr lang="en-GB" smtClean="0"/>
              <a:t>forth fruit</a:t>
            </a:r>
            <a:endParaRPr lang="en-GB" dirty="0"/>
          </a:p>
        </p:txBody>
      </p:sp>
    </p:spTree>
    <p:extLst>
      <p:ext uri="{BB962C8B-B14F-4D97-AF65-F5344CB8AC3E}">
        <p14:creationId xmlns:p14="http://schemas.microsoft.com/office/powerpoint/2010/main" val="1756107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Rahab’s </a:t>
            </a:r>
            <a:r>
              <a:rPr lang="en-GB" dirty="0" smtClean="0"/>
              <a:t>Occupation</a:t>
            </a:r>
            <a:endParaRPr lang="en-GB" dirty="0"/>
          </a:p>
        </p:txBody>
      </p:sp>
      <p:sp>
        <p:nvSpPr>
          <p:cNvPr id="3" name="Content Placeholder 2"/>
          <p:cNvSpPr>
            <a:spLocks noGrp="1"/>
          </p:cNvSpPr>
          <p:nvPr>
            <p:ph idx="1"/>
          </p:nvPr>
        </p:nvSpPr>
        <p:spPr/>
        <p:txBody>
          <a:bodyPr>
            <a:normAutofit lnSpcReduction="10000"/>
          </a:bodyPr>
          <a:lstStyle/>
          <a:p>
            <a:r>
              <a:rPr lang="en-GB" sz="2800" dirty="0"/>
              <a:t>Harlot - </a:t>
            </a:r>
            <a:r>
              <a:rPr lang="en-GB" sz="2800" dirty="0" err="1"/>
              <a:t>zanah</a:t>
            </a:r>
            <a:r>
              <a:rPr lang="en-GB" sz="2800" dirty="0"/>
              <a:t> OT:2181</a:t>
            </a:r>
          </a:p>
          <a:p>
            <a:r>
              <a:rPr lang="en-GB" sz="2800" dirty="0" smtClean="0"/>
              <a:t>[</a:t>
            </a:r>
            <a:r>
              <a:rPr lang="en-GB" sz="2800" dirty="0" err="1" smtClean="0"/>
              <a:t>Gesenius</a:t>
            </a:r>
            <a:r>
              <a:rPr lang="en-GB" sz="2800" dirty="0" smtClean="0"/>
              <a:t>] To commit Fornication or Adultery to go a whoring after</a:t>
            </a:r>
          </a:p>
          <a:p>
            <a:r>
              <a:rPr lang="en-GB" sz="2800" dirty="0" smtClean="0"/>
              <a:t>A harlot, a whore or a prostitute</a:t>
            </a:r>
          </a:p>
          <a:p>
            <a:endParaRPr lang="en-GB" sz="2800" dirty="0"/>
          </a:p>
          <a:p>
            <a:pPr marL="0" indent="0">
              <a:buNone/>
            </a:pPr>
            <a:r>
              <a:rPr lang="en-GB" sz="2800" i="1" dirty="0" smtClean="0"/>
              <a:t>He goes to great lengths to state that those who try to say the word reflects a Inn Keeper should not be listened too.</a:t>
            </a:r>
            <a:endParaRPr lang="en-GB" sz="2800" i="1" dirty="0"/>
          </a:p>
          <a:p>
            <a:endParaRPr lang="en-GB" sz="2800" dirty="0"/>
          </a:p>
        </p:txBody>
      </p:sp>
    </p:spTree>
    <p:extLst>
      <p:ext uri="{BB962C8B-B14F-4D97-AF65-F5344CB8AC3E}">
        <p14:creationId xmlns:p14="http://schemas.microsoft.com/office/powerpoint/2010/main" val="2965457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ight Arrow 11"/>
          <p:cNvSpPr/>
          <p:nvPr/>
        </p:nvSpPr>
        <p:spPr>
          <a:xfrm>
            <a:off x="1348258" y="4438524"/>
            <a:ext cx="10553413" cy="1216908"/>
          </a:xfrm>
          <a:prstGeom prst="rightArrow">
            <a:avLst/>
          </a:prstGeom>
          <a:solidFill>
            <a:schemeClr val="accent4">
              <a:tint val="70000"/>
              <a:lumMod val="104000"/>
              <a:alpha val="54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11" name="Right Arrow 10"/>
          <p:cNvSpPr/>
          <p:nvPr/>
        </p:nvSpPr>
        <p:spPr>
          <a:xfrm>
            <a:off x="1334170" y="2003976"/>
            <a:ext cx="10553413" cy="1216908"/>
          </a:xfrm>
          <a:prstGeom prst="rightArrow">
            <a:avLst/>
          </a:prstGeom>
          <a:solidFill>
            <a:schemeClr val="accent4">
              <a:tint val="70000"/>
              <a:lumMod val="104000"/>
              <a:alpha val="54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Stages of Flax to Linen</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3304" y="1692064"/>
            <a:ext cx="2857500" cy="1905000"/>
          </a:xfrm>
          <a:prstGeom prst="rect">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1533" y="1692064"/>
            <a:ext cx="2838688" cy="1905000"/>
          </a:xfrm>
          <a:prstGeom prst="rect">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3304" y="4146220"/>
            <a:ext cx="2857500" cy="1887759"/>
          </a:xfrm>
          <a:prstGeom prst="rect">
            <a:avLst/>
          </a:prstGeom>
          <a:ln>
            <a:noFill/>
          </a:ln>
          <a:effectLst>
            <a:softEdge rad="112500"/>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2408" y="4146219"/>
            <a:ext cx="1463040" cy="1887759"/>
          </a:xfrm>
          <a:prstGeom prst="rect">
            <a:avLst/>
          </a:prstGeom>
          <a:ln>
            <a:noFill/>
          </a:ln>
          <a:effectLst>
            <a:softEdge rad="112500"/>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1329" y="4146217"/>
            <a:ext cx="2227673" cy="1887759"/>
          </a:xfrm>
          <a:prstGeom prst="rect">
            <a:avLst/>
          </a:prstGeom>
          <a:ln>
            <a:noFill/>
          </a:ln>
          <a:effectLst>
            <a:softEdge rad="112500"/>
          </a:effec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10950" y="1698653"/>
            <a:ext cx="2838688" cy="1891821"/>
          </a:xfrm>
          <a:prstGeom prst="rect">
            <a:avLst/>
          </a:prstGeom>
          <a:ln>
            <a:noFill/>
          </a:ln>
          <a:effectLst>
            <a:softEdge rad="112500"/>
          </a:effectLst>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444883" y="4113638"/>
            <a:ext cx="1604755" cy="1952919"/>
          </a:xfrm>
          <a:prstGeom prst="rect">
            <a:avLst/>
          </a:prstGeom>
          <a:ln>
            <a:noFill/>
          </a:ln>
          <a:effectLst>
            <a:softEdge rad="112500"/>
          </a:effectLst>
        </p:spPr>
      </p:pic>
      <p:sp>
        <p:nvSpPr>
          <p:cNvPr id="13" name="TextBox 12"/>
          <p:cNvSpPr txBox="1"/>
          <p:nvPr/>
        </p:nvSpPr>
        <p:spPr>
          <a:xfrm>
            <a:off x="6117453" y="1356773"/>
            <a:ext cx="1015021" cy="369332"/>
          </a:xfrm>
          <a:prstGeom prst="rect">
            <a:avLst/>
          </a:prstGeom>
          <a:noFill/>
        </p:spPr>
        <p:txBody>
          <a:bodyPr wrap="none" rtlCol="0">
            <a:spAutoFit/>
          </a:bodyPr>
          <a:lstStyle/>
          <a:p>
            <a:r>
              <a:rPr lang="en-GB" dirty="0" smtClean="0"/>
              <a:t>Harvest</a:t>
            </a:r>
            <a:endParaRPr lang="en-GB" dirty="0"/>
          </a:p>
        </p:txBody>
      </p:sp>
      <p:sp>
        <p:nvSpPr>
          <p:cNvPr id="14" name="TextBox 13"/>
          <p:cNvSpPr txBox="1"/>
          <p:nvPr/>
        </p:nvSpPr>
        <p:spPr>
          <a:xfrm>
            <a:off x="9107825" y="1351544"/>
            <a:ext cx="891591" cy="369332"/>
          </a:xfrm>
          <a:prstGeom prst="rect">
            <a:avLst/>
          </a:prstGeom>
          <a:noFill/>
        </p:spPr>
        <p:txBody>
          <a:bodyPr wrap="none" rtlCol="0">
            <a:spAutoFit/>
          </a:bodyPr>
          <a:lstStyle/>
          <a:p>
            <a:r>
              <a:rPr lang="en-GB" dirty="0" smtClean="0"/>
              <a:t>Drying</a:t>
            </a:r>
            <a:endParaRPr lang="en-GB" dirty="0"/>
          </a:p>
        </p:txBody>
      </p:sp>
      <p:sp>
        <p:nvSpPr>
          <p:cNvPr id="15" name="TextBox 14"/>
          <p:cNvSpPr txBox="1"/>
          <p:nvPr/>
        </p:nvSpPr>
        <p:spPr>
          <a:xfrm>
            <a:off x="4642687" y="3722083"/>
            <a:ext cx="1239442" cy="369332"/>
          </a:xfrm>
          <a:prstGeom prst="rect">
            <a:avLst/>
          </a:prstGeom>
          <a:noFill/>
        </p:spPr>
        <p:txBody>
          <a:bodyPr wrap="none" rtlCol="0">
            <a:spAutoFit/>
          </a:bodyPr>
          <a:lstStyle/>
          <a:p>
            <a:r>
              <a:rPr lang="en-GB" dirty="0" smtClean="0"/>
              <a:t>Combing</a:t>
            </a:r>
            <a:endParaRPr lang="en-GB" dirty="0"/>
          </a:p>
        </p:txBody>
      </p:sp>
      <p:sp>
        <p:nvSpPr>
          <p:cNvPr id="16" name="TextBox 15"/>
          <p:cNvSpPr txBox="1"/>
          <p:nvPr/>
        </p:nvSpPr>
        <p:spPr>
          <a:xfrm>
            <a:off x="9604295" y="3760067"/>
            <a:ext cx="1285929" cy="369332"/>
          </a:xfrm>
          <a:prstGeom prst="rect">
            <a:avLst/>
          </a:prstGeom>
          <a:noFill/>
        </p:spPr>
        <p:txBody>
          <a:bodyPr wrap="none" rtlCol="0">
            <a:spAutoFit/>
          </a:bodyPr>
          <a:lstStyle/>
          <a:p>
            <a:r>
              <a:rPr lang="en-GB" dirty="0" smtClean="0"/>
              <a:t>Fine Linen</a:t>
            </a:r>
            <a:endParaRPr lang="en-GB" dirty="0"/>
          </a:p>
        </p:txBody>
      </p:sp>
      <p:sp>
        <p:nvSpPr>
          <p:cNvPr id="17" name="TextBox 16"/>
          <p:cNvSpPr txBox="1"/>
          <p:nvPr/>
        </p:nvSpPr>
        <p:spPr>
          <a:xfrm>
            <a:off x="7410500" y="3755567"/>
            <a:ext cx="1184940" cy="369332"/>
          </a:xfrm>
          <a:prstGeom prst="rect">
            <a:avLst/>
          </a:prstGeom>
          <a:noFill/>
        </p:spPr>
        <p:txBody>
          <a:bodyPr wrap="none" rtlCol="0">
            <a:spAutoFit/>
          </a:bodyPr>
          <a:lstStyle/>
          <a:p>
            <a:r>
              <a:rPr lang="en-GB" dirty="0" smtClean="0"/>
              <a:t>Weaving</a:t>
            </a:r>
            <a:endParaRPr lang="en-GB" dirty="0"/>
          </a:p>
        </p:txBody>
      </p:sp>
      <p:sp>
        <p:nvSpPr>
          <p:cNvPr id="18" name="TextBox 17"/>
          <p:cNvSpPr txBox="1"/>
          <p:nvPr/>
        </p:nvSpPr>
        <p:spPr>
          <a:xfrm>
            <a:off x="3115677" y="1361245"/>
            <a:ext cx="1261884" cy="369332"/>
          </a:xfrm>
          <a:prstGeom prst="rect">
            <a:avLst/>
          </a:prstGeom>
          <a:noFill/>
        </p:spPr>
        <p:txBody>
          <a:bodyPr wrap="none" rtlCol="0">
            <a:spAutoFit/>
          </a:bodyPr>
          <a:lstStyle/>
          <a:p>
            <a:r>
              <a:rPr lang="en-GB" dirty="0" smtClean="0"/>
              <a:t>Live plant</a:t>
            </a:r>
            <a:endParaRPr lang="en-GB" dirty="0"/>
          </a:p>
        </p:txBody>
      </p:sp>
      <p:sp>
        <p:nvSpPr>
          <p:cNvPr id="19" name="Rectangle 18"/>
          <p:cNvSpPr/>
          <p:nvPr/>
        </p:nvSpPr>
        <p:spPr>
          <a:xfrm>
            <a:off x="3011825" y="5965489"/>
            <a:ext cx="7878399" cy="923330"/>
          </a:xfrm>
          <a:prstGeom prst="rect">
            <a:avLst/>
          </a:prstGeom>
        </p:spPr>
        <p:txBody>
          <a:bodyPr wrap="square">
            <a:spAutoFit/>
          </a:bodyPr>
          <a:lstStyle/>
          <a:p>
            <a:r>
              <a:rPr lang="en-GB" b="1" dirty="0"/>
              <a:t>Rev 19:8</a:t>
            </a:r>
          </a:p>
          <a:p>
            <a:r>
              <a:rPr lang="en-GB" i="1" dirty="0" smtClean="0"/>
              <a:t>“And </a:t>
            </a:r>
            <a:r>
              <a:rPr lang="en-GB" i="1" dirty="0"/>
              <a:t>to her was granted that she should be arrayed in fine linen, clean and white: for the fine linen is the righteousness of </a:t>
            </a:r>
            <a:r>
              <a:rPr lang="en-GB" i="1" dirty="0" smtClean="0"/>
              <a:t>saints”.</a:t>
            </a:r>
            <a:endParaRPr lang="en-GB" i="1" dirty="0"/>
          </a:p>
        </p:txBody>
      </p:sp>
    </p:spTree>
    <p:extLst>
      <p:ext uri="{BB962C8B-B14F-4D97-AF65-F5344CB8AC3E}">
        <p14:creationId xmlns:p14="http://schemas.microsoft.com/office/powerpoint/2010/main" val="3886388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Scarlet thread</a:t>
            </a:r>
            <a:endParaRPr lang="en-GB" dirty="0"/>
          </a:p>
        </p:txBody>
      </p:sp>
      <p:sp>
        <p:nvSpPr>
          <p:cNvPr id="3" name="Content Placeholder 2"/>
          <p:cNvSpPr>
            <a:spLocks noGrp="1"/>
          </p:cNvSpPr>
          <p:nvPr>
            <p:ph idx="1"/>
          </p:nvPr>
        </p:nvSpPr>
        <p:spPr/>
        <p:txBody>
          <a:bodyPr>
            <a:normAutofit lnSpcReduction="10000"/>
          </a:bodyPr>
          <a:lstStyle/>
          <a:p>
            <a:r>
              <a:rPr lang="en-GB" sz="2400" dirty="0" smtClean="0"/>
              <a:t>GEN 38:28-30 – placed on wrist of one of the sons of Tamar (when she gave birth to twins, after playing the harlot)</a:t>
            </a:r>
          </a:p>
          <a:p>
            <a:pPr lvl="1"/>
            <a:r>
              <a:rPr lang="en-GB" sz="2200" dirty="0" smtClean="0"/>
              <a:t>Pharez – was the first borne</a:t>
            </a:r>
          </a:p>
          <a:p>
            <a:pPr lvl="1"/>
            <a:r>
              <a:rPr lang="en-GB" sz="2200" dirty="0" err="1" smtClean="0"/>
              <a:t>Zarah</a:t>
            </a:r>
            <a:r>
              <a:rPr lang="en-GB" sz="2200" dirty="0" smtClean="0"/>
              <a:t> - his hand came out first &amp; had the scarlet thread bound to it.</a:t>
            </a:r>
          </a:p>
          <a:p>
            <a:pPr lvl="1"/>
            <a:r>
              <a:rPr lang="en-GB" sz="2200" dirty="0" smtClean="0"/>
              <a:t>Both are mentioned in Matt 1:5 - line of Christ</a:t>
            </a:r>
            <a:endParaRPr lang="en-GB" sz="2400" dirty="0"/>
          </a:p>
          <a:p>
            <a:r>
              <a:rPr lang="en-GB" sz="2400" b="1" dirty="0" smtClean="0"/>
              <a:t>Lev 14:4-7</a:t>
            </a:r>
          </a:p>
          <a:p>
            <a:pPr lvl="1"/>
            <a:r>
              <a:rPr lang="en-GB" sz="2200" dirty="0" smtClean="0"/>
              <a:t>Priestly functions for a Leper</a:t>
            </a:r>
          </a:p>
          <a:p>
            <a:endParaRPr lang="en-GB"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5694" y="4502698"/>
            <a:ext cx="2105025" cy="2266950"/>
          </a:xfrm>
          <a:prstGeom prst="rect">
            <a:avLst/>
          </a:prstGeom>
          <a:ln>
            <a:noFill/>
          </a:ln>
          <a:effectLst>
            <a:softEdge rad="112500"/>
          </a:effectLst>
        </p:spPr>
      </p:pic>
    </p:spTree>
    <p:extLst>
      <p:ext uri="{BB962C8B-B14F-4D97-AF65-F5344CB8AC3E}">
        <p14:creationId xmlns:p14="http://schemas.microsoft.com/office/powerpoint/2010/main" val="55191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Cord &amp; Scarlet thread</a:t>
            </a:r>
            <a:endParaRPr lang="en-GB" dirty="0"/>
          </a:p>
        </p:txBody>
      </p:sp>
      <p:sp>
        <p:nvSpPr>
          <p:cNvPr id="3" name="Content Placeholder 2"/>
          <p:cNvSpPr>
            <a:spLocks noGrp="1"/>
          </p:cNvSpPr>
          <p:nvPr>
            <p:ph idx="1"/>
          </p:nvPr>
        </p:nvSpPr>
        <p:spPr/>
        <p:txBody>
          <a:bodyPr>
            <a:normAutofit/>
          </a:bodyPr>
          <a:lstStyle/>
          <a:p>
            <a:r>
              <a:rPr lang="en-GB" sz="2400" dirty="0" smtClean="0"/>
              <a:t>Verse 15 CORD 			OT:2256</a:t>
            </a:r>
            <a:endParaRPr lang="en-GB" sz="2400" dirty="0"/>
          </a:p>
          <a:p>
            <a:r>
              <a:rPr lang="en-GB" sz="2400" dirty="0" err="1" smtClean="0"/>
              <a:t>Chebel</a:t>
            </a:r>
            <a:r>
              <a:rPr lang="en-GB" sz="2400" dirty="0" smtClean="0"/>
              <a:t> </a:t>
            </a:r>
            <a:r>
              <a:rPr lang="en-GB" sz="2400" dirty="0"/>
              <a:t>(</a:t>
            </a:r>
            <a:r>
              <a:rPr lang="en-GB" sz="2400" dirty="0" err="1"/>
              <a:t>kheh</a:t>
            </a:r>
            <a:r>
              <a:rPr lang="en-GB" sz="2400" dirty="0"/>
              <a:t>'-bel); or </a:t>
            </a:r>
            <a:r>
              <a:rPr lang="en-GB" sz="2400" dirty="0" err="1"/>
              <a:t>chebel</a:t>
            </a:r>
            <a:r>
              <a:rPr lang="en-GB" sz="2400" dirty="0"/>
              <a:t> (</a:t>
            </a:r>
            <a:r>
              <a:rPr lang="en-GB" sz="2400" dirty="0" err="1"/>
              <a:t>khay</a:t>
            </a:r>
            <a:r>
              <a:rPr lang="en-GB" sz="2400" dirty="0"/>
              <a:t>'-bel); from OT:2254; a rope (as </a:t>
            </a:r>
            <a:r>
              <a:rPr lang="en-GB" sz="2400" dirty="0" smtClean="0"/>
              <a:t>twisted)</a:t>
            </a:r>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2882" y="5108682"/>
            <a:ext cx="2406869" cy="1605080"/>
          </a:xfrm>
          <a:prstGeom prst="rect">
            <a:avLst/>
          </a:prstGeom>
          <a:ln>
            <a:noFill/>
          </a:ln>
          <a:effectLst>
            <a:softEdge rad="112500"/>
          </a:effectLst>
        </p:spPr>
      </p:pic>
    </p:spTree>
    <p:extLst>
      <p:ext uri="{BB962C8B-B14F-4D97-AF65-F5344CB8AC3E}">
        <p14:creationId xmlns:p14="http://schemas.microsoft.com/office/powerpoint/2010/main" val="3828137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Cord &amp; Scarlet thread</a:t>
            </a:r>
            <a:endParaRPr lang="en-GB" dirty="0"/>
          </a:p>
        </p:txBody>
      </p:sp>
      <p:sp>
        <p:nvSpPr>
          <p:cNvPr id="3" name="Content Placeholder 2"/>
          <p:cNvSpPr>
            <a:spLocks noGrp="1"/>
          </p:cNvSpPr>
          <p:nvPr>
            <p:ph idx="1"/>
          </p:nvPr>
        </p:nvSpPr>
        <p:spPr/>
        <p:txBody>
          <a:bodyPr>
            <a:normAutofit/>
          </a:bodyPr>
          <a:lstStyle/>
          <a:p>
            <a:r>
              <a:rPr lang="en-GB" sz="2400" b="1" dirty="0" smtClean="0"/>
              <a:t>Hosea 11:1-4</a:t>
            </a:r>
          </a:p>
          <a:p>
            <a:r>
              <a:rPr lang="en-GB" sz="2400" dirty="0" smtClean="0"/>
              <a:t>A picture of how Yahweh tried to save ISRAEL with rope and thread.</a:t>
            </a:r>
          </a:p>
          <a:p>
            <a:r>
              <a:rPr lang="en-GB" sz="2400" dirty="0" smtClean="0"/>
              <a:t>Sadly the nation would not head the warning.</a:t>
            </a:r>
          </a:p>
          <a:p>
            <a:endParaRPr lang="en-GB" sz="2400" dirty="0"/>
          </a:p>
          <a:p>
            <a:r>
              <a:rPr lang="en-GB" sz="2400" dirty="0" smtClean="0"/>
              <a:t>What of us?</a:t>
            </a:r>
          </a:p>
          <a:p>
            <a:endParaRPr lang="en-GB"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4681" y="4903636"/>
            <a:ext cx="2875039" cy="1917291"/>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3322" y="4810370"/>
            <a:ext cx="1953548" cy="2103821"/>
          </a:xfrm>
          <a:prstGeom prst="rect">
            <a:avLst/>
          </a:prstGeom>
          <a:ln>
            <a:noFill/>
          </a:ln>
          <a:effectLst>
            <a:softEdge rad="112500"/>
          </a:effectLst>
        </p:spPr>
      </p:pic>
    </p:spTree>
    <p:extLst>
      <p:ext uri="{BB962C8B-B14F-4D97-AF65-F5344CB8AC3E}">
        <p14:creationId xmlns:p14="http://schemas.microsoft.com/office/powerpoint/2010/main" val="3255734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Rahab sent them out another way</a:t>
            </a:r>
            <a:endParaRPr lang="en-GB" dirty="0"/>
          </a:p>
        </p:txBody>
      </p:sp>
      <p:sp>
        <p:nvSpPr>
          <p:cNvPr id="3" name="Content Placeholder 2"/>
          <p:cNvSpPr>
            <a:spLocks noGrp="1"/>
          </p:cNvSpPr>
          <p:nvPr>
            <p:ph idx="1"/>
          </p:nvPr>
        </p:nvSpPr>
        <p:spPr>
          <a:xfrm>
            <a:off x="2589212" y="2133599"/>
            <a:ext cx="8915400" cy="4288221"/>
          </a:xfrm>
        </p:spPr>
        <p:txBody>
          <a:bodyPr>
            <a:normAutofit/>
          </a:bodyPr>
          <a:lstStyle/>
          <a:p>
            <a:r>
              <a:rPr lang="en-GB" sz="2400" b="1" dirty="0" smtClean="0"/>
              <a:t>Joshua 2:16 - Read</a:t>
            </a:r>
          </a:p>
          <a:p>
            <a:r>
              <a:rPr lang="en-GB" sz="2400" b="1" dirty="0" smtClean="0"/>
              <a:t>James 2:25</a:t>
            </a:r>
          </a:p>
          <a:p>
            <a:pPr marL="0" indent="0">
              <a:buNone/>
            </a:pPr>
            <a:r>
              <a:rPr lang="en-GB" sz="2400" b="1" dirty="0" smtClean="0"/>
              <a:t>	</a:t>
            </a:r>
            <a:r>
              <a:rPr lang="en-GB" sz="2400" i="1" dirty="0" smtClean="0"/>
              <a:t>Likewise </a:t>
            </a:r>
            <a:r>
              <a:rPr lang="en-GB" sz="2400" i="1" dirty="0"/>
              <a:t>also was not Rahab the harlot justified by </a:t>
            </a:r>
            <a:r>
              <a:rPr lang="en-GB" sz="2400" i="1" dirty="0" smtClean="0"/>
              <a:t>	works</a:t>
            </a:r>
            <a:r>
              <a:rPr lang="en-GB" sz="2400" i="1" dirty="0"/>
              <a:t>, when she had received the messengers, and </a:t>
            </a:r>
            <a:r>
              <a:rPr lang="en-GB" sz="2400" i="1" dirty="0" smtClean="0"/>
              <a:t>	</a:t>
            </a:r>
            <a:r>
              <a:rPr lang="en-GB" sz="2400" b="1" i="1" u="sng" dirty="0" smtClean="0"/>
              <a:t>had </a:t>
            </a:r>
            <a:r>
              <a:rPr lang="en-GB" sz="2400" b="1" i="1" u="sng" dirty="0"/>
              <a:t>sent them out another way</a:t>
            </a:r>
            <a:r>
              <a:rPr lang="en-GB" sz="2400" i="1" dirty="0" smtClean="0"/>
              <a:t>?</a:t>
            </a:r>
          </a:p>
          <a:p>
            <a:r>
              <a:rPr lang="en-GB" sz="2400" dirty="0" smtClean="0"/>
              <a:t>Rahab saves </a:t>
            </a:r>
            <a:r>
              <a:rPr lang="en-GB" sz="2400" dirty="0"/>
              <a:t>the </a:t>
            </a:r>
            <a:r>
              <a:rPr lang="en-GB" sz="2400" dirty="0" smtClean="0"/>
              <a:t>spies by her faith and understanding of spiritual ways – she had changed to think with the mind of the spirit, she knew the way the soldiers of the Jericho would go, so she gives them practical advice</a:t>
            </a:r>
            <a:endParaRPr lang="en-GB" sz="2400" i="1" dirty="0"/>
          </a:p>
          <a:p>
            <a:pPr marL="0" indent="0">
              <a:buNone/>
            </a:pPr>
            <a:endParaRPr lang="en-GB" sz="2400" b="1" dirty="0"/>
          </a:p>
          <a:p>
            <a:endParaRPr lang="en-GB" sz="2400" dirty="0"/>
          </a:p>
        </p:txBody>
      </p:sp>
    </p:spTree>
    <p:extLst>
      <p:ext uri="{BB962C8B-B14F-4D97-AF65-F5344CB8AC3E}">
        <p14:creationId xmlns:p14="http://schemas.microsoft.com/office/powerpoint/2010/main" val="249499388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1882</TotalTime>
  <Words>474</Words>
  <Application>Microsoft Office PowerPoint</Application>
  <PresentationFormat>Widescreen</PresentationFormat>
  <Paragraphs>92</Paragraphs>
  <Slides>13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Century Gothic</vt:lpstr>
      <vt:lpstr>Wingdings 3</vt:lpstr>
      <vt:lpstr>Wisp</vt:lpstr>
      <vt:lpstr>Rahab</vt:lpstr>
      <vt:lpstr>Rahab’s name</vt:lpstr>
      <vt:lpstr>Rahab’s name </vt:lpstr>
      <vt:lpstr>Rahab’s Occupation</vt:lpstr>
      <vt:lpstr>Stages of Flax to Linen</vt:lpstr>
      <vt:lpstr>Scarlet thread</vt:lpstr>
      <vt:lpstr>Cord &amp; Scarlet thread</vt:lpstr>
      <vt:lpstr>Cord &amp; Scarlet thread</vt:lpstr>
      <vt:lpstr>Rahab sent them out another way</vt:lpstr>
      <vt:lpstr>Joshua saves Rahab</vt:lpstr>
      <vt:lpstr>Conclusion</vt:lpstr>
      <vt:lpstr>Jericho just 10 acers in size</vt:lpstr>
      <vt:lpstr>Jericho walls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Rahab</dc:title>
  <dc:creator>Clive Walton</dc:creator>
  <cp:lastModifiedBy>Clive Walton</cp:lastModifiedBy>
  <cp:revision>42</cp:revision>
  <dcterms:created xsi:type="dcterms:W3CDTF">2016-11-16T21:08:59Z</dcterms:created>
  <dcterms:modified xsi:type="dcterms:W3CDTF">2016-12-06T16:14:37Z</dcterms:modified>
</cp:coreProperties>
</file>