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5"/>
  </p:notesMasterIdLst>
  <p:handoutMasterIdLst>
    <p:handoutMasterId r:id="rId26"/>
  </p:handoutMasterIdLst>
  <p:sldIdLst>
    <p:sldId id="256" r:id="rId2"/>
    <p:sldId id="258" r:id="rId3"/>
    <p:sldId id="257" r:id="rId4"/>
    <p:sldId id="269" r:id="rId5"/>
    <p:sldId id="273" r:id="rId6"/>
    <p:sldId id="275" r:id="rId7"/>
    <p:sldId id="276" r:id="rId8"/>
    <p:sldId id="272" r:id="rId9"/>
    <p:sldId id="271" r:id="rId10"/>
    <p:sldId id="290" r:id="rId11"/>
    <p:sldId id="278" r:id="rId12"/>
    <p:sldId id="280" r:id="rId13"/>
    <p:sldId id="279" r:id="rId14"/>
    <p:sldId id="274" r:id="rId15"/>
    <p:sldId id="282" r:id="rId16"/>
    <p:sldId id="287" r:id="rId17"/>
    <p:sldId id="283" r:id="rId18"/>
    <p:sldId id="264" r:id="rId19"/>
    <p:sldId id="288" r:id="rId20"/>
    <p:sldId id="289" r:id="rId21"/>
    <p:sldId id="284" r:id="rId22"/>
    <p:sldId id="285" r:id="rId23"/>
    <p:sldId id="266" r:id="rId24"/>
  </p:sldIdLst>
  <p:sldSz cx="12192000" cy="6858000"/>
  <p:notesSz cx="9944100" cy="68119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46" userDrawn="1">
          <p15:clr>
            <a:srgbClr val="A4A3A4"/>
          </p15:clr>
        </p15:guide>
        <p15:guide id="2" pos="313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735" autoAdjust="0"/>
    <p:restoredTop sz="61194" autoAdjust="0"/>
  </p:normalViewPr>
  <p:slideViewPr>
    <p:cSldViewPr snapToGrid="0">
      <p:cViewPr varScale="1">
        <p:scale>
          <a:sx n="70" d="100"/>
          <a:sy n="70" d="100"/>
        </p:scale>
        <p:origin x="1300" y="64"/>
      </p:cViewPr>
      <p:guideLst>
        <p:guide orient="horz" pos="2160"/>
        <p:guide pos="3840"/>
      </p:guideLst>
    </p:cSldViewPr>
  </p:slideViewPr>
  <p:notesTextViewPr>
    <p:cViewPr>
      <p:scale>
        <a:sx n="1" d="1"/>
        <a:sy n="1" d="1"/>
      </p:scale>
      <p:origin x="0" y="0"/>
    </p:cViewPr>
  </p:notesTextViewPr>
  <p:notesViewPr>
    <p:cSldViewPr snapToGrid="0" showGuides="1">
      <p:cViewPr varScale="1">
        <p:scale>
          <a:sx n="89" d="100"/>
          <a:sy n="89" d="100"/>
        </p:scale>
        <p:origin x="3000" y="44"/>
      </p:cViewPr>
      <p:guideLst>
        <p:guide orient="horz" pos="2146"/>
        <p:guide pos="313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4309110" cy="341781"/>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5632689" y="2"/>
            <a:ext cx="4309110" cy="341781"/>
          </a:xfrm>
          <a:prstGeom prst="rect">
            <a:avLst/>
          </a:prstGeom>
        </p:spPr>
        <p:txBody>
          <a:bodyPr vert="horz" lIns="91440" tIns="45720" rIns="91440" bIns="45720" rtlCol="0"/>
          <a:lstStyle>
            <a:lvl1pPr algn="r">
              <a:defRPr sz="1200"/>
            </a:lvl1pPr>
          </a:lstStyle>
          <a:p>
            <a:fld id="{AB8038E4-28A8-4747-8BEB-E3B4B1B9FD94}" type="datetimeFigureOut">
              <a:rPr lang="en-GB" smtClean="0"/>
              <a:t>06/12/2016</a:t>
            </a:fld>
            <a:endParaRPr lang="en-GB" dirty="0"/>
          </a:p>
        </p:txBody>
      </p:sp>
      <p:sp>
        <p:nvSpPr>
          <p:cNvPr id="4" name="Footer Placeholder 3"/>
          <p:cNvSpPr>
            <a:spLocks noGrp="1"/>
          </p:cNvSpPr>
          <p:nvPr>
            <p:ph type="ftr" sz="quarter" idx="2"/>
          </p:nvPr>
        </p:nvSpPr>
        <p:spPr>
          <a:xfrm>
            <a:off x="0" y="6470183"/>
            <a:ext cx="4309110" cy="341780"/>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5632689" y="6470183"/>
            <a:ext cx="4309110" cy="341780"/>
          </a:xfrm>
          <a:prstGeom prst="rect">
            <a:avLst/>
          </a:prstGeom>
        </p:spPr>
        <p:txBody>
          <a:bodyPr vert="horz" lIns="91440" tIns="45720" rIns="91440" bIns="45720" rtlCol="0" anchor="b"/>
          <a:lstStyle>
            <a:lvl1pPr algn="r">
              <a:defRPr sz="1200"/>
            </a:lvl1pPr>
          </a:lstStyle>
          <a:p>
            <a:fld id="{82DAAF76-A5EC-4AE2-A4F7-CA18C17CD745}" type="slidenum">
              <a:rPr lang="en-GB" smtClean="0"/>
              <a:t>‹#›</a:t>
            </a:fld>
            <a:endParaRPr lang="en-GB" dirty="0"/>
          </a:p>
        </p:txBody>
      </p:sp>
    </p:spTree>
    <p:extLst>
      <p:ext uri="{BB962C8B-B14F-4D97-AF65-F5344CB8AC3E}">
        <p14:creationId xmlns:p14="http://schemas.microsoft.com/office/powerpoint/2010/main" val="3555602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4309110" cy="341781"/>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5632689" y="2"/>
            <a:ext cx="4309110" cy="341781"/>
          </a:xfrm>
          <a:prstGeom prst="rect">
            <a:avLst/>
          </a:prstGeom>
        </p:spPr>
        <p:txBody>
          <a:bodyPr vert="horz" lIns="91440" tIns="45720" rIns="91440" bIns="45720" rtlCol="0"/>
          <a:lstStyle>
            <a:lvl1pPr algn="r">
              <a:defRPr sz="1200"/>
            </a:lvl1pPr>
          </a:lstStyle>
          <a:p>
            <a:fld id="{A53C8118-B1AE-4919-B349-222959A5031D}" type="datetimeFigureOut">
              <a:rPr lang="en-GB" smtClean="0"/>
              <a:t>06/12/2016</a:t>
            </a:fld>
            <a:endParaRPr lang="en-GB" dirty="0"/>
          </a:p>
        </p:txBody>
      </p:sp>
      <p:sp>
        <p:nvSpPr>
          <p:cNvPr id="4" name="Slide Image Placeholder 3"/>
          <p:cNvSpPr>
            <a:spLocks noGrp="1" noRot="1" noChangeAspect="1"/>
          </p:cNvSpPr>
          <p:nvPr>
            <p:ph type="sldImg" idx="2"/>
          </p:nvPr>
        </p:nvSpPr>
        <p:spPr>
          <a:xfrm>
            <a:off x="2927350" y="850900"/>
            <a:ext cx="4089400" cy="2300288"/>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994410" y="3278257"/>
            <a:ext cx="7955280" cy="268221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6470183"/>
            <a:ext cx="4309110" cy="34178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5632689" y="6470183"/>
            <a:ext cx="4309110" cy="341780"/>
          </a:xfrm>
          <a:prstGeom prst="rect">
            <a:avLst/>
          </a:prstGeom>
        </p:spPr>
        <p:txBody>
          <a:bodyPr vert="horz" lIns="91440" tIns="45720" rIns="91440" bIns="45720" rtlCol="0" anchor="b"/>
          <a:lstStyle>
            <a:lvl1pPr algn="r">
              <a:defRPr sz="1200"/>
            </a:lvl1pPr>
          </a:lstStyle>
          <a:p>
            <a:fld id="{E17A69F8-6BD7-4B5B-8B14-8BEF8138B3EB}" type="slidenum">
              <a:rPr lang="en-GB" smtClean="0"/>
              <a:t>‹#›</a:t>
            </a:fld>
            <a:endParaRPr lang="en-GB" dirty="0"/>
          </a:p>
        </p:txBody>
      </p:sp>
    </p:spTree>
    <p:extLst>
      <p:ext uri="{BB962C8B-B14F-4D97-AF65-F5344CB8AC3E}">
        <p14:creationId xmlns:p14="http://schemas.microsoft.com/office/powerpoint/2010/main" val="42149864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17A69F8-6BD7-4B5B-8B14-8BEF8138B3EB}" type="slidenum">
              <a:rPr lang="en-GB" smtClean="0"/>
              <a:t>1</a:t>
            </a:fld>
            <a:endParaRPr lang="en-GB" dirty="0"/>
          </a:p>
        </p:txBody>
      </p:sp>
    </p:spTree>
    <p:extLst>
      <p:ext uri="{BB962C8B-B14F-4D97-AF65-F5344CB8AC3E}">
        <p14:creationId xmlns:p14="http://schemas.microsoft.com/office/powerpoint/2010/main" val="25576354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600" baseline="0" dirty="0" smtClean="0"/>
              <a:t>So lets try and clarify the role of a Prophetess</a:t>
            </a:r>
          </a:p>
          <a:p>
            <a:endParaRPr lang="en-GB" sz="1600" baseline="0" dirty="0" smtClean="0"/>
          </a:p>
          <a:p>
            <a:r>
              <a:rPr lang="en-GB" sz="1600" baseline="0" dirty="0" smtClean="0"/>
              <a:t>It </a:t>
            </a:r>
            <a:r>
              <a:rPr lang="en-GB" sz="1600" baseline="0" dirty="0" smtClean="0"/>
              <a:t>is most interesting to note that these sisters respond when asked to assist or when they saw a need, but not seeking a prominent position.</a:t>
            </a:r>
          </a:p>
          <a:p>
            <a:endParaRPr lang="en-GB" sz="1600" baseline="0" dirty="0" smtClean="0"/>
          </a:p>
          <a:p>
            <a:r>
              <a:rPr lang="en-GB" sz="1600" baseline="0" dirty="0" smtClean="0"/>
              <a:t>• JUDGES 4:5  “And she dwelt under the palm tree of Deborah between Ramah and Bethel in mount Ephraim: and the children of Israel came up to her for judgment”.</a:t>
            </a:r>
          </a:p>
          <a:p>
            <a:endParaRPr lang="en-GB" sz="1600" baseline="0" dirty="0" smtClean="0"/>
          </a:p>
          <a:p>
            <a:r>
              <a:rPr lang="en-GB" sz="1600" baseline="0" dirty="0" smtClean="0"/>
              <a:t>• JUDGES 4:4  “And DEBORAH, a prophetess, the wife of LAPIDOTH, she judged Israel at that time.”</a:t>
            </a:r>
          </a:p>
          <a:p>
            <a:endParaRPr lang="en-GB" sz="1600" baseline="0" dirty="0" smtClean="0"/>
          </a:p>
          <a:p>
            <a:endParaRPr lang="en-GB" sz="1600" baseline="0" dirty="0" smtClean="0"/>
          </a:p>
          <a:p>
            <a:r>
              <a:rPr lang="en-GB" sz="1600" baseline="0" dirty="0" smtClean="0"/>
              <a:t>“Deborah</a:t>
            </a:r>
            <a:r>
              <a:rPr lang="en-GB" sz="1600" baseline="0" dirty="0" smtClean="0"/>
              <a:t>” (</a:t>
            </a:r>
            <a:r>
              <a:rPr lang="en-GB" sz="1600" baseline="0" dirty="0" smtClean="0"/>
              <a:t>a bee – suggesting orderly motion such as we see in the bee). </a:t>
            </a:r>
          </a:p>
          <a:p>
            <a:r>
              <a:rPr lang="en-GB" sz="1600" baseline="0" dirty="0" smtClean="0"/>
              <a:t>Deborah, as a bee indicative of Yahweh’s creation, ordered yes, but under divine command, quietly going about the work in hand. As it works in honeycomb, the bee is a genius of nature, orderly going about its duty, but aggressive to any who attack its colony.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Deborah was clearly married (inseparable union) unto principles of Yahweh’s righteousness in land and restoration of his people.</a:t>
            </a:r>
          </a:p>
          <a:p>
            <a:endParaRPr lang="en-GB" baseline="0" dirty="0" smtClean="0"/>
          </a:p>
          <a:p>
            <a:r>
              <a:rPr lang="en-GB" baseline="0" dirty="0" smtClean="0"/>
              <a:t>“Lapidoth”	(to shine as lightning – from root to shine as a firebrand) Associated with covenant</a:t>
            </a:r>
          </a:p>
          <a:p>
            <a:endParaRPr lang="en-GB" baseline="0" dirty="0" smtClean="0"/>
          </a:p>
          <a:p>
            <a:r>
              <a:rPr lang="en-GB" baseline="0" dirty="0" smtClean="0"/>
              <a:t>“Dwelt under the palm tree of Deborah”	    (Palm Tree – to be erect/upright – indicative of saints)</a:t>
            </a:r>
          </a:p>
          <a:p>
            <a:endParaRPr lang="en-GB" baseline="0" dirty="0" smtClean="0"/>
          </a:p>
          <a:p>
            <a:r>
              <a:rPr lang="en-GB" baseline="0" dirty="0" smtClean="0"/>
              <a:t>PSA 92:12  “The righteous shall flourish like the palm tree: he shall grow like a cedar in Lebanon.”</a:t>
            </a:r>
          </a:p>
          <a:p>
            <a:endParaRPr lang="en-GB" baseline="0" dirty="0" smtClean="0"/>
          </a:p>
          <a:p>
            <a:r>
              <a:rPr lang="en-GB" sz="1200" b="1" i="1" u="sng" kern="1200" dirty="0" smtClean="0">
                <a:solidFill>
                  <a:schemeClr val="tx1"/>
                </a:solidFill>
                <a:effectLst/>
                <a:latin typeface="+mn-lt"/>
                <a:ea typeface="+mn-ea"/>
                <a:cs typeface="+mn-cs"/>
              </a:rPr>
              <a:t>“And she sent and called Barak”</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Indicative of many in Israel, who are saddened with state of things – yet need encouragement.</a:t>
            </a:r>
          </a:p>
          <a:p>
            <a:endParaRPr lang="en-GB" sz="1200" kern="1200" baseline="0" dirty="0" smtClean="0">
              <a:solidFill>
                <a:schemeClr val="tx1"/>
              </a:solidFill>
              <a:effectLst/>
              <a:latin typeface="+mn-lt"/>
              <a:ea typeface="+mn-ea"/>
              <a:cs typeface="+mn-cs"/>
            </a:endParaRPr>
          </a:p>
          <a:p>
            <a:pPr lvl="0"/>
            <a:r>
              <a:rPr lang="en-GB" sz="1200" b="1" i="1" u="sng" kern="1200" cap="small" dirty="0" smtClean="0">
                <a:solidFill>
                  <a:schemeClr val="tx1"/>
                </a:solidFill>
                <a:effectLst/>
                <a:latin typeface="+mn-lt"/>
                <a:ea typeface="+mn-ea"/>
                <a:cs typeface="+mn-cs"/>
              </a:rPr>
              <a:t>Judges 4:8</a:t>
            </a:r>
            <a:r>
              <a:rPr lang="en-GB" sz="1200" b="1" i="1" kern="1200" dirty="0" smtClean="0">
                <a:solidFill>
                  <a:schemeClr val="tx1"/>
                </a:solidFill>
                <a:effectLst/>
                <a:latin typeface="+mn-lt"/>
                <a:ea typeface="+mn-ea"/>
                <a:cs typeface="+mn-cs"/>
              </a:rPr>
              <a:t>  </a:t>
            </a:r>
            <a:r>
              <a:rPr lang="en-GB" sz="1200" b="0" i="1" kern="1200" dirty="0" smtClean="0">
                <a:solidFill>
                  <a:schemeClr val="tx1"/>
                </a:solidFill>
                <a:effectLst/>
                <a:latin typeface="+mn-lt"/>
                <a:ea typeface="+mn-ea"/>
                <a:cs typeface="+mn-cs"/>
              </a:rPr>
              <a:t>“And Barak said unto her, If thou wilt go with me, then I will go: but if thou wilt not go with me, then I will not go.”</a:t>
            </a:r>
            <a:endParaRPr lang="en-GB" sz="1200" b="1" kern="1200" dirty="0" smtClean="0">
              <a:solidFill>
                <a:schemeClr val="tx1"/>
              </a:solidFill>
              <a:effectLst/>
              <a:latin typeface="+mn-lt"/>
              <a:ea typeface="+mn-ea"/>
              <a:cs typeface="+mn-cs"/>
            </a:endParaRPr>
          </a:p>
          <a:p>
            <a:r>
              <a:rPr lang="en-GB" sz="1200" b="0" kern="1200" dirty="0" smtClean="0">
                <a:solidFill>
                  <a:schemeClr val="tx1"/>
                </a:solidFill>
                <a:effectLst/>
                <a:latin typeface="+mn-lt"/>
                <a:ea typeface="+mn-ea"/>
                <a:cs typeface="+mn-cs"/>
              </a:rPr>
              <a:t> </a:t>
            </a:r>
            <a:endParaRPr lang="en-GB" sz="1200" b="1" kern="1200" dirty="0" smtClean="0">
              <a:solidFill>
                <a:schemeClr val="tx1"/>
              </a:solidFill>
              <a:effectLst/>
              <a:latin typeface="+mn-lt"/>
              <a:ea typeface="+mn-ea"/>
              <a:cs typeface="+mn-cs"/>
            </a:endParaRPr>
          </a:p>
          <a:p>
            <a:r>
              <a:rPr lang="en-GB" sz="1200" b="0" kern="1200" dirty="0" smtClean="0">
                <a:solidFill>
                  <a:schemeClr val="tx1"/>
                </a:solidFill>
                <a:effectLst/>
                <a:latin typeface="+mn-lt"/>
                <a:ea typeface="+mn-ea"/>
                <a:cs typeface="+mn-cs"/>
              </a:rPr>
              <a:t>What an inspiration to Barak, Deborah was. There was no doubting of Barak’s faith – for!</a:t>
            </a:r>
            <a:endParaRPr lang="en-GB" sz="1200" b="1" kern="1200" dirty="0" smtClean="0">
              <a:solidFill>
                <a:schemeClr val="tx1"/>
              </a:solidFill>
              <a:effectLst/>
              <a:latin typeface="+mn-lt"/>
              <a:ea typeface="+mn-ea"/>
              <a:cs typeface="+mn-cs"/>
            </a:endParaRPr>
          </a:p>
          <a:p>
            <a:r>
              <a:rPr lang="en-GB" sz="1200" b="0" kern="1200" dirty="0" smtClean="0">
                <a:solidFill>
                  <a:schemeClr val="tx1"/>
                </a:solidFill>
                <a:effectLst/>
                <a:latin typeface="+mn-lt"/>
                <a:ea typeface="+mn-ea"/>
                <a:cs typeface="+mn-cs"/>
              </a:rPr>
              <a:t> </a:t>
            </a:r>
            <a:endParaRPr lang="en-GB" sz="1200" b="1" kern="1200" dirty="0" smtClean="0">
              <a:solidFill>
                <a:schemeClr val="tx1"/>
              </a:solidFill>
              <a:effectLst/>
              <a:latin typeface="+mn-lt"/>
              <a:ea typeface="+mn-ea"/>
              <a:cs typeface="+mn-cs"/>
            </a:endParaRPr>
          </a:p>
          <a:p>
            <a:r>
              <a:rPr lang="en-GB" sz="1200" b="1" i="1" kern="1200" cap="small" dirty="0" smtClean="0">
                <a:solidFill>
                  <a:schemeClr val="tx1"/>
                </a:solidFill>
                <a:effectLst/>
                <a:latin typeface="+mn-lt"/>
                <a:ea typeface="+mn-ea"/>
                <a:cs typeface="+mn-cs"/>
              </a:rPr>
              <a:t>Heb 11:32</a:t>
            </a:r>
            <a:r>
              <a:rPr lang="en-GB" sz="1200" b="0" i="1" kern="1200" dirty="0" smtClean="0">
                <a:solidFill>
                  <a:schemeClr val="tx1"/>
                </a:solidFill>
                <a:effectLst/>
                <a:latin typeface="+mn-lt"/>
                <a:ea typeface="+mn-ea"/>
                <a:cs typeface="+mn-cs"/>
              </a:rPr>
              <a:t>  “And what shall I more say? for the time would fail me to tell of Gedeon, and of </a:t>
            </a:r>
            <a:r>
              <a:rPr lang="en-GB" sz="1200" b="1" i="1" kern="1200" cap="small" dirty="0" smtClean="0">
                <a:solidFill>
                  <a:schemeClr val="tx1"/>
                </a:solidFill>
                <a:effectLst/>
                <a:latin typeface="+mn-lt"/>
                <a:ea typeface="+mn-ea"/>
                <a:cs typeface="+mn-cs"/>
              </a:rPr>
              <a:t>Barak</a:t>
            </a:r>
            <a:r>
              <a:rPr lang="en-GB" sz="1200" b="0" i="1" kern="1200" dirty="0" smtClean="0">
                <a:solidFill>
                  <a:schemeClr val="tx1"/>
                </a:solidFill>
                <a:effectLst/>
                <a:latin typeface="+mn-lt"/>
                <a:ea typeface="+mn-ea"/>
                <a:cs typeface="+mn-cs"/>
              </a:rPr>
              <a:t>, and of Samson, and of Jephthae; of David also, and Samuel, and of the prophets:”</a:t>
            </a:r>
            <a:endParaRPr lang="en-GB" sz="1200" b="1" kern="1200" dirty="0" smtClean="0">
              <a:solidFill>
                <a:schemeClr val="tx1"/>
              </a:solidFill>
              <a:effectLst/>
              <a:latin typeface="+mn-lt"/>
              <a:ea typeface="+mn-ea"/>
              <a:cs typeface="+mn-cs"/>
            </a:endParaRPr>
          </a:p>
          <a:p>
            <a:r>
              <a:rPr lang="en-GB" sz="1200" b="0" kern="1200" dirty="0" smtClean="0">
                <a:solidFill>
                  <a:schemeClr val="tx1"/>
                </a:solidFill>
                <a:effectLst/>
                <a:latin typeface="+mn-lt"/>
                <a:ea typeface="+mn-ea"/>
                <a:cs typeface="+mn-cs"/>
              </a:rPr>
              <a:t> </a:t>
            </a:r>
            <a:endParaRPr lang="en-GB" sz="1200" b="1" kern="1200" dirty="0" smtClean="0">
              <a:solidFill>
                <a:schemeClr val="tx1"/>
              </a:solidFill>
              <a:effectLst/>
              <a:latin typeface="+mn-lt"/>
              <a:ea typeface="+mn-ea"/>
              <a:cs typeface="+mn-cs"/>
            </a:endParaRPr>
          </a:p>
          <a:p>
            <a:r>
              <a:rPr lang="en-GB" sz="1200" b="0" i="1" u="sng" kern="1200" dirty="0" smtClean="0">
                <a:solidFill>
                  <a:schemeClr val="tx1"/>
                </a:solidFill>
                <a:effectLst/>
                <a:latin typeface="+mn-lt"/>
                <a:ea typeface="+mn-ea"/>
                <a:cs typeface="+mn-cs"/>
              </a:rPr>
              <a:t>No mention of Deborah</a:t>
            </a:r>
            <a:r>
              <a:rPr lang="en-GB" sz="1200" b="0" kern="1200" dirty="0" smtClean="0">
                <a:solidFill>
                  <a:schemeClr val="tx1"/>
                </a:solidFill>
                <a:effectLst/>
                <a:latin typeface="+mn-lt"/>
                <a:ea typeface="+mn-ea"/>
                <a:cs typeface="+mn-cs"/>
              </a:rPr>
              <a:t> – his faith then was given a much-needed incentive, she was able to motivate him. She was of course a powerful influence – such is the profit gained from partners in the truth, a blend of unity which brings encouragement and practical influence in the work – not a marriage in the normal sense – but in principle it was, as with David and Jonathan.</a:t>
            </a:r>
            <a:endParaRPr lang="en-GB" sz="1200" b="1" kern="1200" dirty="0" smtClean="0">
              <a:solidFill>
                <a:schemeClr val="tx1"/>
              </a:solidFill>
              <a:effectLst/>
              <a:latin typeface="+mn-lt"/>
              <a:ea typeface="+mn-ea"/>
              <a:cs typeface="+mn-cs"/>
            </a:endParaRPr>
          </a:p>
          <a:p>
            <a:endParaRPr lang="en-GB" baseline="0" dirty="0" smtClean="0"/>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E17A69F8-6BD7-4B5B-8B14-8BEF8138B3EB}" type="slidenum">
              <a:rPr lang="en-GB" smtClean="0"/>
              <a:t>10</a:t>
            </a:fld>
            <a:endParaRPr lang="en-GB" dirty="0"/>
          </a:p>
        </p:txBody>
      </p:sp>
    </p:spTree>
    <p:extLst>
      <p:ext uri="{BB962C8B-B14F-4D97-AF65-F5344CB8AC3E}">
        <p14:creationId xmlns:p14="http://schemas.microsoft.com/office/powerpoint/2010/main" val="10878111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p:txBody>
      </p:sp>
      <p:sp>
        <p:nvSpPr>
          <p:cNvPr id="4" name="Slide Number Placeholder 3"/>
          <p:cNvSpPr>
            <a:spLocks noGrp="1"/>
          </p:cNvSpPr>
          <p:nvPr>
            <p:ph type="sldNum" sz="quarter" idx="10"/>
          </p:nvPr>
        </p:nvSpPr>
        <p:spPr/>
        <p:txBody>
          <a:bodyPr/>
          <a:lstStyle/>
          <a:p>
            <a:fld id="{E17A69F8-6BD7-4B5B-8B14-8BEF8138B3EB}" type="slidenum">
              <a:rPr lang="en-GB" smtClean="0"/>
              <a:t>11</a:t>
            </a:fld>
            <a:endParaRPr lang="en-GB" dirty="0"/>
          </a:p>
        </p:txBody>
      </p:sp>
    </p:spTree>
    <p:extLst>
      <p:ext uri="{BB962C8B-B14F-4D97-AF65-F5344CB8AC3E}">
        <p14:creationId xmlns:p14="http://schemas.microsoft.com/office/powerpoint/2010/main" val="37794942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 </a:t>
            </a:r>
          </a:p>
        </p:txBody>
      </p:sp>
      <p:sp>
        <p:nvSpPr>
          <p:cNvPr id="4" name="Slide Number Placeholder 3"/>
          <p:cNvSpPr>
            <a:spLocks noGrp="1"/>
          </p:cNvSpPr>
          <p:nvPr>
            <p:ph type="sldNum" sz="quarter" idx="10"/>
          </p:nvPr>
        </p:nvSpPr>
        <p:spPr/>
        <p:txBody>
          <a:bodyPr/>
          <a:lstStyle/>
          <a:p>
            <a:fld id="{E17A69F8-6BD7-4B5B-8B14-8BEF8138B3EB}" type="slidenum">
              <a:rPr lang="en-GB" smtClean="0"/>
              <a:t>12</a:t>
            </a:fld>
            <a:endParaRPr lang="en-GB" dirty="0"/>
          </a:p>
        </p:txBody>
      </p:sp>
    </p:spTree>
    <p:extLst>
      <p:ext uri="{BB962C8B-B14F-4D97-AF65-F5344CB8AC3E}">
        <p14:creationId xmlns:p14="http://schemas.microsoft.com/office/powerpoint/2010/main" val="22533089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 </a:t>
            </a:r>
            <a:endParaRPr lang="en-GB" dirty="0" smtClean="0"/>
          </a:p>
        </p:txBody>
      </p:sp>
      <p:sp>
        <p:nvSpPr>
          <p:cNvPr id="4" name="Slide Number Placeholder 3"/>
          <p:cNvSpPr>
            <a:spLocks noGrp="1"/>
          </p:cNvSpPr>
          <p:nvPr>
            <p:ph type="sldNum" sz="quarter" idx="10"/>
          </p:nvPr>
        </p:nvSpPr>
        <p:spPr/>
        <p:txBody>
          <a:bodyPr/>
          <a:lstStyle/>
          <a:p>
            <a:fld id="{E17A69F8-6BD7-4B5B-8B14-8BEF8138B3EB}" type="slidenum">
              <a:rPr lang="en-GB" smtClean="0"/>
              <a:t>13</a:t>
            </a:fld>
            <a:endParaRPr lang="en-GB" dirty="0"/>
          </a:p>
        </p:txBody>
      </p:sp>
    </p:spTree>
    <p:extLst>
      <p:ext uri="{BB962C8B-B14F-4D97-AF65-F5344CB8AC3E}">
        <p14:creationId xmlns:p14="http://schemas.microsoft.com/office/powerpoint/2010/main" val="27882870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REV 2:20  </a:t>
            </a:r>
            <a:r>
              <a:rPr lang="en-GB" dirty="0" smtClean="0"/>
              <a:t>“Notwithstanding I have a few things against thee, because thou sufferest </a:t>
            </a:r>
            <a:r>
              <a:rPr lang="en-GB" b="1" dirty="0" smtClean="0"/>
              <a:t>THAT WOMAN JEZEBEL, WHICH CALLETH HERSELF A PROPHETESS</a:t>
            </a:r>
            <a:r>
              <a:rPr lang="en-GB" dirty="0" smtClean="0"/>
              <a:t>, to teach and to seduce my servants to commit fornication, and to eat things sacrificed unto idols.”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“Jezebel”  (“Baal exalts” or “Baal is husband to” or “unchaste”)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We could spend a lot of time on Jezebel – just want to concentrate on one point – “CALLETH HERSELF A PROPHETESS” historically she was a truly typical example of flesh at its worst, demonstrating pride, glamour, immorality and utter refusal to acknowledge Yahweh.</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a:t>
            </a:r>
            <a:r>
              <a:rPr lang="en-GB" baseline="0" dirty="0" smtClean="0"/>
              <a:t> </a:t>
            </a:r>
            <a:r>
              <a:rPr lang="en-GB" dirty="0" smtClean="0"/>
              <a:t>Enthusiastic Idolater	•</a:t>
            </a:r>
            <a:r>
              <a:rPr lang="en-GB" baseline="0" dirty="0" smtClean="0"/>
              <a:t> </a:t>
            </a:r>
            <a:r>
              <a:rPr lang="en-GB" dirty="0" smtClean="0"/>
              <a:t>Seductress of Ahab &amp; Israel</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a:t>
            </a:r>
            <a:r>
              <a:rPr lang="en-GB" baseline="0" dirty="0" smtClean="0"/>
              <a:t> </a:t>
            </a:r>
            <a:r>
              <a:rPr lang="en-GB" dirty="0" smtClean="0"/>
              <a:t>Dominant Wife	•</a:t>
            </a:r>
            <a:r>
              <a:rPr lang="en-GB" baseline="0" dirty="0" smtClean="0"/>
              <a:t> </a:t>
            </a:r>
            <a:r>
              <a:rPr lang="en-GB" dirty="0" smtClean="0"/>
              <a:t>Treacherous (Naboth)</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a:t>
            </a:r>
            <a:r>
              <a:rPr lang="en-GB" baseline="0" dirty="0" smtClean="0"/>
              <a:t> </a:t>
            </a:r>
            <a:r>
              <a:rPr lang="en-GB" dirty="0" smtClean="0"/>
              <a:t>Remarkable Will Power	•</a:t>
            </a:r>
            <a:r>
              <a:rPr lang="en-GB" baseline="0" dirty="0" smtClean="0"/>
              <a:t> </a:t>
            </a:r>
            <a:r>
              <a:rPr lang="en-GB" dirty="0" smtClean="0"/>
              <a:t>Courageous in opposition to Elijah</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Jezebel stood for everything that is opposite to what a prophetess should be – but of course we remember that whilst she caused the downfall of Israel – as the antitype in these latter days.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“to teach and to seduce my servants to commit fornication”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The dangers are still very prevalent in our days – in Thyatira they no doubt felt that they could control the Jezebel influence, by keeping it in subjection – that never works.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In 1961 when The Endeavour Magazine 1st reared its ugly head there was a huge outcry, but subsequently went underground to be discovered in late 1980’s that it had had a huge and devastating effect, all because it wasn’t cut off 25 years earlier.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We now find that theories are extant on all subjects, and that most clauses of the BASF have been denied in places across the brotherhood.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There are brethren putting forward unscriptural theories without any substantial criticism, except by a few like ourselves who are considered to be outdated old fashioned conservative Christadelphians.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The Daughters of Israel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Ezekiel, in his 13th chapter is instructed to set his face against the daughters of Israel who prophesy falsely.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a:t>
            </a:r>
            <a:r>
              <a:rPr lang="en-GB" baseline="0" dirty="0" smtClean="0"/>
              <a:t> </a:t>
            </a:r>
            <a:r>
              <a:rPr lang="en-GB" dirty="0" smtClean="0"/>
              <a:t>EZEK 13:17  “Likewise, thou son of man, set thy face against the daughters of thy people, which prophesy out of their own heart; and prophesy thou against them,”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What we have described here are abominable practices of sorcery, that women at the time seem to have been particularly involved in.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1SAM 28:7  “Then said Saul unto his servants, SEEK ME A WOMAN THAT HATH A FAMILIAR SPIRIT, that I may go to her, and enquire of her. And his servants said to him, Behold, there is a woman that hath a familiar spirit at Endor.”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EZEK 8:14  “Then he brought me to the door of the gate of Yahweh’s house which was toward the north; and, behold, THERE SAT WOMEN WEEPING FOR TAMMUZ.”</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p:txBody>
      </p:sp>
      <p:sp>
        <p:nvSpPr>
          <p:cNvPr id="4" name="Slide Number Placeholder 3"/>
          <p:cNvSpPr>
            <a:spLocks noGrp="1"/>
          </p:cNvSpPr>
          <p:nvPr>
            <p:ph type="sldNum" sz="quarter" idx="10"/>
          </p:nvPr>
        </p:nvSpPr>
        <p:spPr/>
        <p:txBody>
          <a:bodyPr/>
          <a:lstStyle/>
          <a:p>
            <a:fld id="{E17A69F8-6BD7-4B5B-8B14-8BEF8138B3EB}" type="slidenum">
              <a:rPr lang="en-GB" smtClean="0"/>
              <a:t>14</a:t>
            </a:fld>
            <a:endParaRPr lang="en-GB" dirty="0"/>
          </a:p>
        </p:txBody>
      </p:sp>
    </p:spTree>
    <p:extLst>
      <p:ext uri="{BB962C8B-B14F-4D97-AF65-F5344CB8AC3E}">
        <p14:creationId xmlns:p14="http://schemas.microsoft.com/office/powerpoint/2010/main" val="38911603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1600" i="1" dirty="0" smtClean="0">
                <a:solidFill>
                  <a:srgbClr val="FFFF00"/>
                </a:solidFill>
              </a:rPr>
              <a:t>“</a:t>
            </a:r>
            <a:r>
              <a:rPr lang="en-US" altLang="en-US" sz="1600" i="1" dirty="0" smtClean="0">
                <a:solidFill>
                  <a:srgbClr val="FF0000"/>
                </a:solidFill>
              </a:rPr>
              <a:t>He wrestled with one of them, and prevailed, and in consequence received the honorable title </a:t>
            </a:r>
            <a:r>
              <a:rPr lang="en-GB" altLang="en-US" sz="1600" i="1" dirty="0" smtClean="0">
                <a:solidFill>
                  <a:srgbClr val="FF0000"/>
                </a:solidFill>
              </a:rPr>
              <a:t>Isra-ail</a:t>
            </a:r>
            <a:r>
              <a:rPr lang="en-US" altLang="en-US" sz="1600" i="1" dirty="0" smtClean="0">
                <a:solidFill>
                  <a:srgbClr val="FF0000"/>
                </a:solidFill>
              </a:rPr>
              <a:t>, “because as a prince hast thou power with </a:t>
            </a:r>
            <a:r>
              <a:rPr lang="en-GB" altLang="en-US" sz="1600" i="1" dirty="0" smtClean="0">
                <a:solidFill>
                  <a:srgbClr val="FF0000"/>
                </a:solidFill>
              </a:rPr>
              <a:t>Elohim</a:t>
            </a:r>
            <a:r>
              <a:rPr lang="en-US" altLang="en-US" sz="1600" i="1" dirty="0" smtClean="0">
                <a:solidFill>
                  <a:srgbClr val="FF0000"/>
                </a:solidFill>
              </a:rPr>
              <a:t>.” “And Jacob called the name of the place (where he wrestled) </a:t>
            </a:r>
            <a:r>
              <a:rPr lang="en-GB" altLang="en-US" sz="1600" i="1" dirty="0" smtClean="0">
                <a:solidFill>
                  <a:srgbClr val="FF0000"/>
                </a:solidFill>
              </a:rPr>
              <a:t>Pen-ail</a:t>
            </a:r>
            <a:r>
              <a:rPr lang="en-US" altLang="en-US" sz="1600" i="1" dirty="0" smtClean="0">
                <a:solidFill>
                  <a:srgbClr val="FF0000"/>
                </a:solidFill>
              </a:rPr>
              <a:t>,” “Faces of Power;” “for,” said he, “I have seen </a:t>
            </a:r>
            <a:r>
              <a:rPr lang="en-GB" altLang="en-US" sz="1600" i="1" dirty="0" smtClean="0">
                <a:solidFill>
                  <a:srgbClr val="FF0000"/>
                </a:solidFill>
              </a:rPr>
              <a:t>Elohim</a:t>
            </a:r>
            <a:r>
              <a:rPr lang="en-US" altLang="en-US" sz="1600" i="1" dirty="0" smtClean="0">
                <a:solidFill>
                  <a:srgbClr val="FF0000"/>
                </a:solidFill>
              </a:rPr>
              <a:t> faces to faces, and my life is preserved.”</a:t>
            </a:r>
          </a:p>
          <a:p>
            <a:r>
              <a:rPr lang="en-US" altLang="en-US" sz="1600" i="1" dirty="0" smtClean="0">
                <a:solidFill>
                  <a:srgbClr val="FF0000"/>
                </a:solidFill>
              </a:rPr>
              <a:t>Here was the most high Ail in multitudinous manifestation. Jacob never saw his person, for no man has ever seen that; but he saw persons like him in form and substance”</a:t>
            </a:r>
          </a:p>
          <a:p>
            <a:r>
              <a:rPr lang="en-US" altLang="en-US" sz="1600" i="1" dirty="0" smtClean="0">
                <a:solidFill>
                  <a:srgbClr val="FF0000"/>
                </a:solidFill>
              </a:rPr>
              <a:t>And from that time</a:t>
            </a:r>
            <a:r>
              <a:rPr lang="en-US" altLang="en-US" sz="1600" i="1" baseline="0" dirty="0" smtClean="0">
                <a:solidFill>
                  <a:srgbClr val="FF0000"/>
                </a:solidFill>
              </a:rPr>
              <a:t> he never walked the same way agin.</a:t>
            </a:r>
            <a:r>
              <a:rPr lang="en-US" altLang="en-US" sz="1600" i="1" dirty="0" smtClean="0">
                <a:solidFill>
                  <a:srgbClr val="FF0000"/>
                </a:solidFill>
              </a:rPr>
              <a:t>	</a:t>
            </a:r>
          </a:p>
          <a:p>
            <a:r>
              <a:rPr lang="en-US" altLang="en-US" sz="1600" i="1" dirty="0" smtClean="0">
                <a:solidFill>
                  <a:srgbClr val="FF0000"/>
                </a:solidFill>
              </a:rPr>
              <a:t>Eureka Vol. 1</a:t>
            </a:r>
          </a:p>
          <a:p>
            <a:endParaRPr lang="en-GB" sz="1600" dirty="0"/>
          </a:p>
        </p:txBody>
      </p:sp>
      <p:sp>
        <p:nvSpPr>
          <p:cNvPr id="4" name="Slide Number Placeholder 3"/>
          <p:cNvSpPr>
            <a:spLocks noGrp="1"/>
          </p:cNvSpPr>
          <p:nvPr>
            <p:ph type="sldNum" sz="quarter" idx="10"/>
          </p:nvPr>
        </p:nvSpPr>
        <p:spPr/>
        <p:txBody>
          <a:bodyPr/>
          <a:lstStyle/>
          <a:p>
            <a:fld id="{E17A69F8-6BD7-4B5B-8B14-8BEF8138B3EB}" type="slidenum">
              <a:rPr lang="en-GB" smtClean="0"/>
              <a:t>15</a:t>
            </a:fld>
            <a:endParaRPr lang="en-GB" dirty="0"/>
          </a:p>
        </p:txBody>
      </p:sp>
    </p:spTree>
    <p:extLst>
      <p:ext uri="{BB962C8B-B14F-4D97-AF65-F5344CB8AC3E}">
        <p14:creationId xmlns:p14="http://schemas.microsoft.com/office/powerpoint/2010/main" val="12512210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kern="1200" dirty="0" smtClean="0">
                <a:solidFill>
                  <a:schemeClr val="tx1"/>
                </a:solidFill>
                <a:effectLst/>
                <a:latin typeface="+mn-lt"/>
                <a:ea typeface="+mn-ea"/>
                <a:cs typeface="+mn-cs"/>
              </a:rPr>
              <a:t>ASHER</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effectLst/>
                <a:latin typeface="+mn-lt"/>
                <a:ea typeface="+mn-ea"/>
                <a:cs typeface="+mn-cs"/>
              </a:rPr>
              <a:t>Eighth son of Jacob by Zilpah, Leah's handmaid (Gen 30:13). "In my happiness the daughters will call me happy: and she called his name Asher" ("happy").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effectLst/>
                <a:latin typeface="+mn-lt"/>
                <a:ea typeface="+mn-ea"/>
                <a:cs typeface="+mn-cs"/>
              </a:rPr>
              <a:t>Moses' blessing (</a:t>
            </a:r>
            <a:r>
              <a:rPr lang="en-GB" sz="1600" b="1" kern="1200" dirty="0" smtClean="0">
                <a:solidFill>
                  <a:schemeClr val="tx1"/>
                </a:solidFill>
                <a:effectLst/>
                <a:latin typeface="+mn-lt"/>
                <a:ea typeface="+mn-ea"/>
                <a:cs typeface="+mn-cs"/>
              </a:rPr>
              <a:t>Deut 33:24-25) </a:t>
            </a:r>
            <a:r>
              <a:rPr lang="en-GB" sz="1600" kern="1200" dirty="0" smtClean="0">
                <a:solidFill>
                  <a:schemeClr val="tx1"/>
                </a:solidFill>
                <a:effectLst/>
                <a:latin typeface="+mn-lt"/>
                <a:ea typeface="+mn-ea"/>
                <a:cs typeface="+mn-cs"/>
              </a:rPr>
              <a:t>represents Asher "acceptable to his brethren“</a:t>
            </a:r>
            <a:r>
              <a:rPr lang="en-GB" sz="1600" kern="1200" baseline="0" dirty="0" smtClean="0">
                <a:solidFill>
                  <a:schemeClr val="tx1"/>
                </a:solidFill>
                <a:effectLst/>
                <a:latin typeface="+mn-lt"/>
                <a:ea typeface="+mn-ea"/>
                <a:cs typeface="+mn-cs"/>
              </a:rPr>
              <a:t> or </a:t>
            </a:r>
            <a:r>
              <a:rPr lang="en-GB" sz="1600" kern="1200" dirty="0" smtClean="0">
                <a:solidFill>
                  <a:schemeClr val="tx1"/>
                </a:solidFill>
                <a:effectLst/>
                <a:latin typeface="+mn-lt"/>
                <a:ea typeface="+mn-ea"/>
                <a:cs typeface="+mn-cs"/>
              </a:rPr>
              <a:t>"favoured among his brethren and dipping his feet in oil" (i.e. having a land flowing with oil: Job 29:6),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effectLst/>
                <a:latin typeface="+mn-lt"/>
                <a:ea typeface="+mn-ea"/>
                <a:cs typeface="+mn-cs"/>
              </a:rPr>
              <a:t>"his shoes" (translator</a:t>
            </a:r>
            <a:r>
              <a:rPr lang="en-GB" sz="1600" kern="1200" baseline="0" dirty="0" smtClean="0">
                <a:solidFill>
                  <a:schemeClr val="tx1"/>
                </a:solidFill>
                <a:effectLst/>
                <a:latin typeface="+mn-lt"/>
                <a:ea typeface="+mn-ea"/>
                <a:cs typeface="+mn-cs"/>
              </a:rPr>
              <a:t> renders it</a:t>
            </a:r>
            <a:r>
              <a:rPr lang="en-GB" sz="1600" kern="1200" dirty="0" smtClean="0">
                <a:solidFill>
                  <a:schemeClr val="tx1"/>
                </a:solidFill>
                <a:effectLst/>
                <a:latin typeface="+mn-lt"/>
                <a:ea typeface="+mn-ea"/>
                <a:cs typeface="+mn-cs"/>
              </a:rPr>
              <a:t> as "castle,"  i.e. his dwelling, secured by a bolt) "iron and brass" (abounding in these metals, which the Phoenicians manufactured).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effectLst/>
                <a:latin typeface="+mn-lt"/>
                <a:ea typeface="+mn-ea"/>
                <a:cs typeface="+mn-cs"/>
              </a:rPr>
              <a:t>Contented with the luxuries which nature and intercourse with the enterprising Phoenicians afforded (for already Zidon was "the great" or "the strong"), Asher shrank from putting his tribe through any possible danger of conflict or</a:t>
            </a:r>
            <a:r>
              <a:rPr lang="en-GB" sz="1600" kern="1200" baseline="0" dirty="0" smtClean="0">
                <a:solidFill>
                  <a:schemeClr val="tx1"/>
                </a:solidFill>
                <a:effectLst/>
                <a:latin typeface="+mn-lt"/>
                <a:ea typeface="+mn-ea"/>
                <a:cs typeface="+mn-cs"/>
              </a:rPr>
              <a:t> loss of</a:t>
            </a:r>
            <a:r>
              <a:rPr lang="en-GB" sz="1600" kern="1200" dirty="0" smtClean="0">
                <a:solidFill>
                  <a:schemeClr val="tx1"/>
                </a:solidFill>
                <a:effectLst/>
                <a:latin typeface="+mn-lt"/>
                <a:ea typeface="+mn-ea"/>
                <a:cs typeface="+mn-cs"/>
              </a:rPr>
              <a:t> life against Sisera the Canaanite;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effectLst/>
                <a:latin typeface="+mn-lt"/>
                <a:ea typeface="+mn-ea"/>
                <a:cs typeface="+mn-cs"/>
              </a:rPr>
              <a:t>Asher "abode on the sea shore in his breaches" (creeks) </a:t>
            </a:r>
            <a:r>
              <a:rPr lang="en-GB" sz="1600" b="1" kern="1200" dirty="0" smtClean="0">
                <a:solidFill>
                  <a:schemeClr val="tx1"/>
                </a:solidFill>
                <a:effectLst/>
                <a:latin typeface="+mn-lt"/>
                <a:ea typeface="+mn-ea"/>
                <a:cs typeface="+mn-cs"/>
              </a:rPr>
              <a:t>(Judg 5:17-18).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kern="1200" dirty="0" smtClean="0">
                <a:solidFill>
                  <a:schemeClr val="tx1"/>
                </a:solidFill>
                <a:effectLst/>
                <a:latin typeface="+mn-lt"/>
                <a:ea typeface="+mn-ea"/>
                <a:cs typeface="+mn-cs"/>
              </a:rPr>
              <a:t>Asher and Simeon are the only tribes W. of Jordan which produced no hero or judge.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kern="1200" dirty="0" smtClean="0">
                <a:solidFill>
                  <a:schemeClr val="tx1"/>
                </a:solidFill>
                <a:effectLst/>
                <a:latin typeface="+mn-lt"/>
                <a:ea typeface="+mn-ea"/>
                <a:cs typeface="+mn-cs"/>
              </a:rPr>
              <a:t>ANNA (which see), daughter of Phanuel, of the tribe of Asher, in the New Testament alone reflects honour on her tribe (Luke 2).</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i="1" kern="1200" dirty="0" smtClean="0">
                <a:solidFill>
                  <a:schemeClr val="tx1"/>
                </a:solidFill>
                <a:effectLst/>
                <a:latin typeface="+mn-lt"/>
                <a:ea typeface="+mn-ea"/>
                <a:cs typeface="+mn-cs"/>
              </a:rPr>
              <a:t>Asher had four sons and one daughter, the heads of families (Num 26:44-47).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i="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i="1" kern="1200" dirty="0" smtClean="0">
                <a:solidFill>
                  <a:schemeClr val="tx1"/>
                </a:solidFill>
                <a:effectLst/>
                <a:latin typeface="+mn-lt"/>
                <a:ea typeface="+mn-ea"/>
                <a:cs typeface="+mn-cs"/>
              </a:rPr>
              <a:t>At the exodus they numbered 41,500; at the close of the forty years in the wilderness 53,400.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i="1" kern="1200" dirty="0" smtClean="0">
                <a:solidFill>
                  <a:schemeClr val="tx1"/>
                </a:solidFill>
                <a:effectLst/>
                <a:latin typeface="+mn-lt"/>
                <a:ea typeface="+mn-ea"/>
                <a:cs typeface="+mn-cs"/>
              </a:rPr>
              <a:t>Their allotment was the rich sea coast between Carmel and Lebanon, N. of Manasseh, N.W. of Zebulun and Issachar, and S.W. of Naphtali.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i="1" kern="1200" dirty="0" smtClean="0">
                <a:solidFill>
                  <a:schemeClr val="tx1"/>
                </a:solidFill>
                <a:effectLst/>
                <a:latin typeface="+mn-lt"/>
                <a:ea typeface="+mn-ea"/>
                <a:cs typeface="+mn-cs"/>
              </a:rPr>
              <a:t>The portion near Zidon, Dor, Accho, Ahlab, Achzib, Helbah, Aphik, Rehob, they never made themselves masters of (Judg 1:31-32; Josh 19:24-31; 17:10-11.).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i="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i="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i="1" kern="1200" dirty="0" smtClean="0">
                <a:solidFill>
                  <a:schemeClr val="tx1"/>
                </a:solidFill>
                <a:effectLst/>
                <a:latin typeface="+mn-lt"/>
                <a:ea typeface="+mn-ea"/>
                <a:cs typeface="+mn-cs"/>
              </a:rPr>
              <a:t>Jacob (Gen 49:20) prophesied: "out of Asher his bread shall be fat (the fat that comes from him shall be his own bread, so fruitful shall be his soil) and he shall yield royal dainties:" fulfilled when Solomon thence supplied King Hiram's household with wheat and oil (1 Kings 5:11).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i="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i="1" kern="1200" dirty="0" smtClean="0">
                <a:solidFill>
                  <a:schemeClr val="tx1"/>
                </a:solidFill>
                <a:effectLst/>
                <a:latin typeface="+mn-lt"/>
                <a:ea typeface="+mn-ea"/>
                <a:cs typeface="+mn-cs"/>
              </a:rPr>
              <a:t>Asher's self indulging inertness acted injuriously on his own people. Selfishness and faint-heartedness in the Lord's cause became their own punishment. From being more numerous at mount Sinai than Ephraim, Manasseh, and Benjamin, in David's time they had become so few that Asher's name is omitted from the chief rulers (1 Chron 27:16-22).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i="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i="1" kern="1200" dirty="0" smtClean="0">
                <a:solidFill>
                  <a:schemeClr val="tx1"/>
                </a:solidFill>
                <a:effectLst/>
                <a:latin typeface="+mn-lt"/>
                <a:ea typeface="+mn-ea"/>
                <a:cs typeface="+mn-cs"/>
              </a:rPr>
              <a:t>Asherites were among those who came to Jerusalem to Hezekiah's Passover (2 Chron 30:11).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i="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i="1"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i="1" dirty="0" smtClean="0"/>
          </a:p>
          <a:p>
            <a:endParaRPr lang="en-GB" i="1" dirty="0"/>
          </a:p>
        </p:txBody>
      </p:sp>
      <p:sp>
        <p:nvSpPr>
          <p:cNvPr id="4" name="Slide Number Placeholder 3"/>
          <p:cNvSpPr>
            <a:spLocks noGrp="1"/>
          </p:cNvSpPr>
          <p:nvPr>
            <p:ph type="sldNum" sz="quarter" idx="10"/>
          </p:nvPr>
        </p:nvSpPr>
        <p:spPr/>
        <p:txBody>
          <a:bodyPr/>
          <a:lstStyle/>
          <a:p>
            <a:fld id="{E17A69F8-6BD7-4B5B-8B14-8BEF8138B3EB}" type="slidenum">
              <a:rPr lang="en-GB" smtClean="0"/>
              <a:t>16</a:t>
            </a:fld>
            <a:endParaRPr lang="en-GB" dirty="0"/>
          </a:p>
        </p:txBody>
      </p:sp>
    </p:spTree>
    <p:extLst>
      <p:ext uri="{BB962C8B-B14F-4D97-AF65-F5344CB8AC3E}">
        <p14:creationId xmlns:p14="http://schemas.microsoft.com/office/powerpoint/2010/main" val="5488432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dirty="0" smtClean="0"/>
              <a:t>Anna found a great blessing and happiness in spite of the sadness of her widowhood, for she was permitted to view the infant Jesus, the Messiah of Israel, before her death.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2400" dirty="0" smtClean="0"/>
              <a:t>She </a:t>
            </a:r>
            <a:r>
              <a:rPr lang="en-GB" sz="2400" dirty="0" smtClean="0"/>
              <a:t>thus died with the certainty of redemption as a reality before her.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2400" dirty="0" smtClean="0"/>
              <a:t>(</a:t>
            </a:r>
            <a:r>
              <a:rPr lang="en-GB" sz="2400" dirty="0" smtClean="0"/>
              <a:t>see The Story of the Bible, vol. 5, p. 125).</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dirty="0" smtClean="0"/>
          </a:p>
          <a:p>
            <a:endParaRPr lang="en-GB" sz="1600" dirty="0"/>
          </a:p>
        </p:txBody>
      </p:sp>
      <p:sp>
        <p:nvSpPr>
          <p:cNvPr id="4" name="Slide Number Placeholder 3"/>
          <p:cNvSpPr>
            <a:spLocks noGrp="1"/>
          </p:cNvSpPr>
          <p:nvPr>
            <p:ph type="sldNum" sz="quarter" idx="10"/>
          </p:nvPr>
        </p:nvSpPr>
        <p:spPr/>
        <p:txBody>
          <a:bodyPr/>
          <a:lstStyle/>
          <a:p>
            <a:fld id="{E17A69F8-6BD7-4B5B-8B14-8BEF8138B3EB}" type="slidenum">
              <a:rPr lang="en-GB" smtClean="0"/>
              <a:t>17</a:t>
            </a:fld>
            <a:endParaRPr lang="en-GB" dirty="0"/>
          </a:p>
        </p:txBody>
      </p:sp>
    </p:spTree>
    <p:extLst>
      <p:ext uri="{BB962C8B-B14F-4D97-AF65-F5344CB8AC3E}">
        <p14:creationId xmlns:p14="http://schemas.microsoft.com/office/powerpoint/2010/main" val="15446219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17A69F8-6BD7-4B5B-8B14-8BEF8138B3EB}" type="slidenum">
              <a:rPr lang="en-GB" smtClean="0"/>
              <a:t>18</a:t>
            </a:fld>
            <a:endParaRPr lang="en-GB" dirty="0"/>
          </a:p>
        </p:txBody>
      </p:sp>
    </p:spTree>
    <p:extLst>
      <p:ext uri="{BB962C8B-B14F-4D97-AF65-F5344CB8AC3E}">
        <p14:creationId xmlns:p14="http://schemas.microsoft.com/office/powerpoint/2010/main" val="27319116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17A69F8-6BD7-4B5B-8B14-8BEF8138B3EB}" type="slidenum">
              <a:rPr lang="en-GB" smtClean="0"/>
              <a:t>19</a:t>
            </a:fld>
            <a:endParaRPr lang="en-GB" dirty="0"/>
          </a:p>
        </p:txBody>
      </p:sp>
    </p:spTree>
    <p:extLst>
      <p:ext uri="{BB962C8B-B14F-4D97-AF65-F5344CB8AC3E}">
        <p14:creationId xmlns:p14="http://schemas.microsoft.com/office/powerpoint/2010/main" val="41262327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b="1" baseline="0" dirty="0" smtClean="0"/>
          </a:p>
        </p:txBody>
      </p:sp>
      <p:sp>
        <p:nvSpPr>
          <p:cNvPr id="4" name="Slide Number Placeholder 3"/>
          <p:cNvSpPr>
            <a:spLocks noGrp="1"/>
          </p:cNvSpPr>
          <p:nvPr>
            <p:ph type="sldNum" sz="quarter" idx="10"/>
          </p:nvPr>
        </p:nvSpPr>
        <p:spPr/>
        <p:txBody>
          <a:bodyPr/>
          <a:lstStyle/>
          <a:p>
            <a:fld id="{E17A69F8-6BD7-4B5B-8B14-8BEF8138B3EB}" type="slidenum">
              <a:rPr lang="en-GB" smtClean="0"/>
              <a:t>2</a:t>
            </a:fld>
            <a:endParaRPr lang="en-GB" dirty="0"/>
          </a:p>
        </p:txBody>
      </p:sp>
    </p:spTree>
    <p:extLst>
      <p:ext uri="{BB962C8B-B14F-4D97-AF65-F5344CB8AC3E}">
        <p14:creationId xmlns:p14="http://schemas.microsoft.com/office/powerpoint/2010/main" val="24336836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17A69F8-6BD7-4B5B-8B14-8BEF8138B3EB}" type="slidenum">
              <a:rPr lang="en-GB" smtClean="0"/>
              <a:t>20</a:t>
            </a:fld>
            <a:endParaRPr lang="en-GB" dirty="0"/>
          </a:p>
        </p:txBody>
      </p:sp>
    </p:spTree>
    <p:extLst>
      <p:ext uri="{BB962C8B-B14F-4D97-AF65-F5344CB8AC3E}">
        <p14:creationId xmlns:p14="http://schemas.microsoft.com/office/powerpoint/2010/main" val="4690050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17A69F8-6BD7-4B5B-8B14-8BEF8138B3EB}" type="slidenum">
              <a:rPr lang="en-GB" smtClean="0"/>
              <a:t>21</a:t>
            </a:fld>
            <a:endParaRPr lang="en-GB" dirty="0"/>
          </a:p>
        </p:txBody>
      </p:sp>
    </p:spTree>
    <p:extLst>
      <p:ext uri="{BB962C8B-B14F-4D97-AF65-F5344CB8AC3E}">
        <p14:creationId xmlns:p14="http://schemas.microsoft.com/office/powerpoint/2010/main" val="1675547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600" b="1" dirty="0" smtClean="0"/>
              <a:t>Served Yahweh – “Latreuo”  A Hired servant</a:t>
            </a:r>
            <a:r>
              <a:rPr lang="en-GB" sz="1600" b="1" baseline="0" dirty="0" smtClean="0"/>
              <a:t> to worship God</a:t>
            </a:r>
          </a:p>
          <a:p>
            <a:endParaRPr lang="en-GB" sz="1600" b="1" baseline="0" dirty="0" smtClean="0"/>
          </a:p>
          <a:p>
            <a:r>
              <a:rPr lang="en-GB" sz="1600" b="1" baseline="0" dirty="0" smtClean="0"/>
              <a:t>How did she do it?</a:t>
            </a:r>
          </a:p>
          <a:p>
            <a:r>
              <a:rPr lang="en-GB" sz="1600" b="1" baseline="0" dirty="0" smtClean="0"/>
              <a:t>Fasting's – “Nesteia”  (Abstinence from food) described as a religious activity    </a:t>
            </a:r>
          </a:p>
          <a:p>
            <a:endParaRPr lang="en-GB" sz="1600" b="1" baseline="0" dirty="0" smtClean="0"/>
          </a:p>
          <a:p>
            <a:r>
              <a:rPr lang="en-GB" sz="1600" b="1" baseline="0" dirty="0" smtClean="0"/>
              <a:t>Matt 17:21 – shows the importance of Fasting and Prayers</a:t>
            </a:r>
          </a:p>
          <a:p>
            <a:endParaRPr lang="en-GB" sz="1600" b="1" baseline="0" dirty="0" smtClean="0"/>
          </a:p>
          <a:p>
            <a:r>
              <a:rPr lang="en-GB" sz="1600" b="0" baseline="0" dirty="0" smtClean="0"/>
              <a:t>Matt 9:14-15</a:t>
            </a:r>
          </a:p>
          <a:p>
            <a:r>
              <a:rPr lang="en-GB" sz="1600" b="0" i="1" baseline="0" dirty="0" smtClean="0"/>
              <a:t>Then came to him the disciples of John, saying, Why do we and the Pharisees fast oft, but thy disciples fast not?</a:t>
            </a:r>
          </a:p>
          <a:p>
            <a:r>
              <a:rPr lang="en-GB" sz="1600" b="0" i="1" baseline="0" dirty="0" smtClean="0"/>
              <a:t>And Jesus said unto them, Can the children of the bridechamber mourn, as long as the bridegroom is with them? but the days will come, when the bridegroom shall be taken from them, and then shall they fast.</a:t>
            </a:r>
          </a:p>
          <a:p>
            <a:endParaRPr lang="en-GB" sz="1600" b="1" baseline="0" dirty="0" smtClean="0"/>
          </a:p>
          <a:p>
            <a:r>
              <a:rPr lang="en-GB" sz="1600" b="1" baseline="0" dirty="0" smtClean="0"/>
              <a:t>Prayers = Deesiss – By Petition – to seek , to ask , to entreat – How the Lord spent all night in prayers.</a:t>
            </a:r>
            <a:endParaRPr lang="en-GB" sz="1600" b="1" dirty="0" smtClean="0"/>
          </a:p>
          <a:p>
            <a:endParaRPr lang="en-GB" sz="1600" b="1" dirty="0" smtClean="0"/>
          </a:p>
          <a:p>
            <a:r>
              <a:rPr lang="en-GB" sz="1600" b="1" dirty="0" smtClean="0"/>
              <a:t>Night &amp; Day </a:t>
            </a:r>
          </a:p>
          <a:p>
            <a:r>
              <a:rPr lang="en-GB" sz="1600" dirty="0" smtClean="0"/>
              <a:t>Josh 1:8 Meditate N&amp;D</a:t>
            </a:r>
          </a:p>
          <a:p>
            <a:r>
              <a:rPr lang="en-GB" sz="1600" b="1" dirty="0" smtClean="0"/>
              <a:t>Ps</a:t>
            </a:r>
            <a:r>
              <a:rPr lang="en-GB" sz="1600" b="1" baseline="0" dirty="0" smtClean="0"/>
              <a:t> 1:1-3</a:t>
            </a:r>
            <a:endParaRPr lang="en-GB" sz="1600" baseline="0" dirty="0" smtClean="0"/>
          </a:p>
          <a:p>
            <a:r>
              <a:rPr lang="en-GB" sz="1600" baseline="0" dirty="0" smtClean="0"/>
              <a:t>Blessed is the man that walketh not in the counsel of the ungodly, nor standeth in the way of sinners, nor sitteth in the seat of the scornful.</a:t>
            </a:r>
          </a:p>
          <a:p>
            <a:r>
              <a:rPr lang="en-GB" sz="1600" baseline="0" dirty="0" smtClean="0"/>
              <a:t>But his delight is in the law of the Lord; and in his law doth he meditate day and night.</a:t>
            </a:r>
          </a:p>
          <a:p>
            <a:r>
              <a:rPr lang="en-GB" sz="1600" baseline="0" dirty="0" smtClean="0"/>
              <a:t>And he shall be like a tree planted by the rivers of water, that bringeth forth his fruit in his season; his leaf also shall not wither; and whatsoever he doeth shall prosper.</a:t>
            </a:r>
          </a:p>
          <a:p>
            <a:endParaRPr lang="en-GB" sz="1600" baseline="0" dirty="0" smtClean="0"/>
          </a:p>
          <a:p>
            <a:r>
              <a:rPr lang="en-GB" sz="1600" baseline="0" dirty="0" smtClean="0"/>
              <a:t>1 Tim 5:5 one of the attributes of a true Widow we looked at</a:t>
            </a:r>
          </a:p>
          <a:p>
            <a:endParaRPr lang="en-GB" sz="1600" baseline="0" dirty="0" smtClean="0"/>
          </a:p>
          <a:p>
            <a:endParaRPr lang="en-GB" dirty="0" smtClean="0"/>
          </a:p>
          <a:p>
            <a:r>
              <a:rPr lang="en-GB" dirty="0" smtClean="0"/>
              <a:t>KOHATH</a:t>
            </a:r>
            <a:r>
              <a:rPr lang="en-GB" baseline="0" dirty="0" smtClean="0"/>
              <a:t> </a:t>
            </a:r>
            <a:r>
              <a:rPr lang="en-GB" dirty="0" smtClean="0"/>
              <a:t>="assembly". Levi's second son; came down to Egypt with Levi and Jacob (Gen 46:11). </a:t>
            </a:r>
          </a:p>
          <a:p>
            <a:r>
              <a:rPr lang="en-GB" dirty="0" smtClean="0"/>
              <a:t>Died 133 years old (Ex 6:16,18). From him sprang Moses and Aaron (1 Chron 6:2); </a:t>
            </a:r>
          </a:p>
          <a:p>
            <a:endParaRPr lang="en-GB" dirty="0" smtClean="0"/>
          </a:p>
          <a:p>
            <a:r>
              <a:rPr lang="en-GB" dirty="0" smtClean="0"/>
              <a:t>Their charge on the march was on the S. side of the tabernacle, to bear (Num 4:15) the ark, the table, the candlestick, the altars, and vessels of the sanctuary, and the hangings, but not to take off the coverings put on by the sons of Aaron or touch them, on pain of death; Uzzah's fatal error (2 Sam 6:6-7). </a:t>
            </a:r>
          </a:p>
          <a:p>
            <a:r>
              <a:rPr lang="en-GB" dirty="0" smtClean="0"/>
              <a:t> 1 Chron 9:33 tells us that they remained in the sanctuary and served the table of Shew bread Day and Night</a:t>
            </a:r>
          </a:p>
          <a:p>
            <a:endParaRPr lang="en-GB" dirty="0" smtClean="0"/>
          </a:p>
          <a:p>
            <a:r>
              <a:rPr lang="en-GB" dirty="0" smtClean="0"/>
              <a:t>They held high office as judges and rulers in things sacred and secular, and keepers of the dedicated treasures, and singers in the sanctuary (1 Chron 26:23-32; 2 Chron 20:19). </a:t>
            </a:r>
          </a:p>
          <a:p>
            <a:endParaRPr lang="en-GB" dirty="0" smtClean="0"/>
          </a:p>
          <a:p>
            <a:r>
              <a:rPr lang="en-GB" dirty="0" smtClean="0"/>
              <a:t>Samuel was Kohathite, and therefore so was Heman the singer, Samuel's descendant. Their inheritance was in Manasseh, Ephraim, and Dan (1 Chron 6:61-70; Josh 21:5,20-26).</a:t>
            </a:r>
          </a:p>
          <a:p>
            <a:endParaRPr lang="en-GB" dirty="0"/>
          </a:p>
        </p:txBody>
      </p:sp>
      <p:sp>
        <p:nvSpPr>
          <p:cNvPr id="4" name="Slide Number Placeholder 3"/>
          <p:cNvSpPr>
            <a:spLocks noGrp="1"/>
          </p:cNvSpPr>
          <p:nvPr>
            <p:ph type="sldNum" sz="quarter" idx="10"/>
          </p:nvPr>
        </p:nvSpPr>
        <p:spPr/>
        <p:txBody>
          <a:bodyPr/>
          <a:lstStyle/>
          <a:p>
            <a:fld id="{E17A69F8-6BD7-4B5B-8B14-8BEF8138B3EB}" type="slidenum">
              <a:rPr lang="en-GB" smtClean="0"/>
              <a:t>22</a:t>
            </a:fld>
            <a:endParaRPr lang="en-GB" dirty="0"/>
          </a:p>
        </p:txBody>
      </p:sp>
    </p:spTree>
    <p:extLst>
      <p:ext uri="{BB962C8B-B14F-4D97-AF65-F5344CB8AC3E}">
        <p14:creationId xmlns:p14="http://schemas.microsoft.com/office/powerpoint/2010/main" val="129632885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600" dirty="0" smtClean="0"/>
              <a:t>This was an Age of hope</a:t>
            </a:r>
            <a:r>
              <a:rPr lang="en-GB" sz="1600" baseline="0" dirty="0" smtClean="0"/>
              <a:t> – Just as it is for us today.</a:t>
            </a:r>
            <a:endParaRPr lang="en-GB" sz="1600" dirty="0" smtClean="0"/>
          </a:p>
          <a:p>
            <a:endParaRPr lang="en-GB" sz="1600" dirty="0" smtClean="0"/>
          </a:p>
          <a:p>
            <a:r>
              <a:rPr lang="en-GB" sz="1600" dirty="0" smtClean="0"/>
              <a:t>Shepherds came</a:t>
            </a:r>
          </a:p>
          <a:p>
            <a:r>
              <a:rPr lang="en-GB" sz="1600" dirty="0" smtClean="0"/>
              <a:t>The expectation</a:t>
            </a:r>
            <a:r>
              <a:rPr lang="en-GB" sz="1600" baseline="0" dirty="0" smtClean="0"/>
              <a:t> of the saviour was in the air</a:t>
            </a:r>
          </a:p>
          <a:p>
            <a:r>
              <a:rPr lang="en-GB" sz="1600" baseline="0" dirty="0" smtClean="0"/>
              <a:t>Those who were watching the starts were to come from a far ?</a:t>
            </a:r>
          </a:p>
          <a:p>
            <a:endParaRPr lang="en-GB" sz="1600" baseline="0" dirty="0" smtClean="0"/>
          </a:p>
          <a:p>
            <a:r>
              <a:rPr lang="en-GB" sz="1600" baseline="0" dirty="0" smtClean="0"/>
              <a:t>And here right there in the Temple are recorded just two faithful examples:</a:t>
            </a:r>
          </a:p>
          <a:p>
            <a:r>
              <a:rPr lang="en-GB" sz="1600" baseline="0" dirty="0" smtClean="0"/>
              <a:t>Both Male and Female </a:t>
            </a:r>
          </a:p>
          <a:p>
            <a:r>
              <a:rPr lang="en-GB" sz="1600" baseline="0" dirty="0" smtClean="0"/>
              <a:t>Simeon guided by the spirit</a:t>
            </a:r>
          </a:p>
          <a:p>
            <a:r>
              <a:rPr lang="en-GB" sz="1600" baseline="0" dirty="0" smtClean="0"/>
              <a:t>Anna – Standing at the appointed Hour</a:t>
            </a:r>
          </a:p>
          <a:p>
            <a:endParaRPr lang="en-GB" sz="1600" baseline="0" dirty="0" smtClean="0"/>
          </a:p>
          <a:p>
            <a:r>
              <a:rPr lang="en-GB" sz="1600" baseline="0" dirty="0" smtClean="0"/>
              <a:t>Arrive at the exact time of the Lords presenting to YHWH</a:t>
            </a:r>
          </a:p>
          <a:p>
            <a:endParaRPr lang="en-GB" sz="1600" baseline="0" dirty="0" smtClean="0"/>
          </a:p>
          <a:p>
            <a:r>
              <a:rPr lang="en-GB" sz="1600" baseline="0" dirty="0" smtClean="0"/>
              <a:t>Anna is representative of a Waiting Ecclesia = Not giving up , but faithful waiting in his sanctuary for the coming of her Lord</a:t>
            </a:r>
          </a:p>
          <a:p>
            <a:endParaRPr lang="en-GB" sz="1600" baseline="0" dirty="0" smtClean="0"/>
          </a:p>
          <a:p>
            <a:r>
              <a:rPr lang="en-GB" sz="1600" baseline="0" dirty="0" smtClean="0"/>
              <a:t>Our prayer – Even so come quickly come Lord Jesus.</a:t>
            </a:r>
          </a:p>
          <a:p>
            <a:endParaRPr lang="en-GB" dirty="0"/>
          </a:p>
        </p:txBody>
      </p:sp>
      <p:sp>
        <p:nvSpPr>
          <p:cNvPr id="4" name="Slide Number Placeholder 3"/>
          <p:cNvSpPr>
            <a:spLocks noGrp="1"/>
          </p:cNvSpPr>
          <p:nvPr>
            <p:ph type="sldNum" sz="quarter" idx="10"/>
          </p:nvPr>
        </p:nvSpPr>
        <p:spPr/>
        <p:txBody>
          <a:bodyPr/>
          <a:lstStyle/>
          <a:p>
            <a:fld id="{E17A69F8-6BD7-4B5B-8B14-8BEF8138B3EB}" type="slidenum">
              <a:rPr lang="en-GB" smtClean="0"/>
              <a:t>23</a:t>
            </a:fld>
            <a:endParaRPr lang="en-GB" dirty="0"/>
          </a:p>
        </p:txBody>
      </p:sp>
    </p:spTree>
    <p:extLst>
      <p:ext uri="{BB962C8B-B14F-4D97-AF65-F5344CB8AC3E}">
        <p14:creationId xmlns:p14="http://schemas.microsoft.com/office/powerpoint/2010/main" val="35914640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17A69F8-6BD7-4B5B-8B14-8BEF8138B3EB}" type="slidenum">
              <a:rPr lang="en-GB" smtClean="0"/>
              <a:t>3</a:t>
            </a:fld>
            <a:endParaRPr lang="en-GB" dirty="0"/>
          </a:p>
        </p:txBody>
      </p:sp>
    </p:spTree>
    <p:extLst>
      <p:ext uri="{BB962C8B-B14F-4D97-AF65-F5344CB8AC3E}">
        <p14:creationId xmlns:p14="http://schemas.microsoft.com/office/powerpoint/2010/main" val="3048757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600" dirty="0"/>
          </a:p>
        </p:txBody>
      </p:sp>
      <p:sp>
        <p:nvSpPr>
          <p:cNvPr id="4" name="Slide Number Placeholder 3"/>
          <p:cNvSpPr>
            <a:spLocks noGrp="1"/>
          </p:cNvSpPr>
          <p:nvPr>
            <p:ph type="sldNum" sz="quarter" idx="10"/>
          </p:nvPr>
        </p:nvSpPr>
        <p:spPr/>
        <p:txBody>
          <a:bodyPr/>
          <a:lstStyle/>
          <a:p>
            <a:fld id="{E17A69F8-6BD7-4B5B-8B14-8BEF8138B3EB}" type="slidenum">
              <a:rPr lang="en-GB" smtClean="0"/>
              <a:t>4</a:t>
            </a:fld>
            <a:endParaRPr lang="en-GB" dirty="0"/>
          </a:p>
        </p:txBody>
      </p:sp>
    </p:spTree>
    <p:extLst>
      <p:ext uri="{BB962C8B-B14F-4D97-AF65-F5344CB8AC3E}">
        <p14:creationId xmlns:p14="http://schemas.microsoft.com/office/powerpoint/2010/main" val="13638737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17A69F8-6BD7-4B5B-8B14-8BEF8138B3EB}" type="slidenum">
              <a:rPr lang="en-GB" smtClean="0"/>
              <a:t>5</a:t>
            </a:fld>
            <a:endParaRPr lang="en-GB" dirty="0"/>
          </a:p>
        </p:txBody>
      </p:sp>
    </p:spTree>
    <p:extLst>
      <p:ext uri="{BB962C8B-B14F-4D97-AF65-F5344CB8AC3E}">
        <p14:creationId xmlns:p14="http://schemas.microsoft.com/office/powerpoint/2010/main" val="21180464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600" dirty="0" smtClean="0"/>
              <a:t>PROPHET</a:t>
            </a:r>
          </a:p>
          <a:p>
            <a:r>
              <a:rPr lang="en-GB" sz="1600" dirty="0" smtClean="0"/>
              <a:t>— (Heb. nabi, from a root meaning "to bubble forth, as from a fountain," hence "to utter", comp. Ps 45:1). This Hebrew word is the first and the most generally used for a prophet. </a:t>
            </a:r>
          </a:p>
          <a:p>
            <a:endParaRPr lang="en-GB" sz="1600" dirty="0" smtClean="0"/>
          </a:p>
          <a:p>
            <a:r>
              <a:rPr lang="en-GB" sz="1600" dirty="0" smtClean="0"/>
              <a:t>In the time of Samuel another word, ro'eh, "seer", began to be used (1 Sam 9:9). It occurs seven times in reference to Samuel. </a:t>
            </a:r>
          </a:p>
          <a:p>
            <a:endParaRPr lang="en-GB" sz="1600" dirty="0" smtClean="0"/>
          </a:p>
          <a:p>
            <a:r>
              <a:rPr lang="en-GB" sz="1600" dirty="0" smtClean="0"/>
              <a:t>Afterwards another word, hozeh, "seer" (2 Sam 24:11), was employed. </a:t>
            </a:r>
          </a:p>
          <a:p>
            <a:endParaRPr lang="en-GB" sz="1600" dirty="0" smtClean="0"/>
          </a:p>
          <a:p>
            <a:r>
              <a:rPr lang="en-GB" sz="1600" dirty="0" smtClean="0"/>
              <a:t>In 1 Chron 29:29 all these three words are used: "Samuel the seer (ro'eh), Nathan the prophet (nabi'), Gad the seer" (hozeh). </a:t>
            </a:r>
          </a:p>
          <a:p>
            <a:endParaRPr lang="en-GB" sz="1600" dirty="0" smtClean="0"/>
          </a:p>
          <a:p>
            <a:r>
              <a:rPr lang="en-GB" sz="1600" dirty="0" smtClean="0"/>
              <a:t>In Josh 13:22 Balaam is called (Heb.) a kosem "diviner," a word used only of a false prophet.</a:t>
            </a:r>
          </a:p>
          <a:p>
            <a:endParaRPr lang="en-GB" sz="1600" dirty="0" smtClean="0"/>
          </a:p>
          <a:p>
            <a:endParaRPr lang="en-GB" sz="1600" dirty="0" smtClean="0"/>
          </a:p>
          <a:p>
            <a:endParaRPr lang="en-GB" dirty="0"/>
          </a:p>
        </p:txBody>
      </p:sp>
      <p:sp>
        <p:nvSpPr>
          <p:cNvPr id="4" name="Slide Number Placeholder 3"/>
          <p:cNvSpPr>
            <a:spLocks noGrp="1"/>
          </p:cNvSpPr>
          <p:nvPr>
            <p:ph type="sldNum" sz="quarter" idx="10"/>
          </p:nvPr>
        </p:nvSpPr>
        <p:spPr/>
        <p:txBody>
          <a:bodyPr/>
          <a:lstStyle/>
          <a:p>
            <a:fld id="{E17A69F8-6BD7-4B5B-8B14-8BEF8138B3EB}" type="slidenum">
              <a:rPr lang="en-GB" smtClean="0"/>
              <a:t>6</a:t>
            </a:fld>
            <a:endParaRPr lang="en-GB" dirty="0"/>
          </a:p>
        </p:txBody>
      </p:sp>
    </p:spTree>
    <p:extLst>
      <p:ext uri="{BB962C8B-B14F-4D97-AF65-F5344CB8AC3E}">
        <p14:creationId xmlns:p14="http://schemas.microsoft.com/office/powerpoint/2010/main" val="33920675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400" dirty="0" smtClean="0"/>
              <a:t>The "prophet" proclaimed the message given to him, </a:t>
            </a:r>
          </a:p>
          <a:p>
            <a:endParaRPr lang="en-GB" sz="1400" dirty="0" smtClean="0"/>
          </a:p>
          <a:p>
            <a:r>
              <a:rPr lang="en-GB" sz="1400" dirty="0" smtClean="0"/>
              <a:t>as the "seer" beheld the vision of God. (See Num 12:6,8.) </a:t>
            </a:r>
          </a:p>
          <a:p>
            <a:endParaRPr lang="en-GB" sz="1400" dirty="0" smtClean="0"/>
          </a:p>
          <a:p>
            <a:r>
              <a:rPr lang="en-GB" sz="1400" dirty="0" smtClean="0"/>
              <a:t>Thus a prophet was a spokesman for God; he spake in God's name and by his authority (Ex 7:1). </a:t>
            </a:r>
          </a:p>
          <a:p>
            <a:r>
              <a:rPr lang="en-GB" sz="1400" dirty="0" smtClean="0"/>
              <a:t>He is the mouth by which God speaks to men (Jer 1:9; Isa 51:16), </a:t>
            </a:r>
          </a:p>
          <a:p>
            <a:r>
              <a:rPr lang="en-GB" sz="1400" dirty="0" smtClean="0"/>
              <a:t>and hence what the prophet says is not of man but of God (2 Peter 1:20,21; </a:t>
            </a:r>
          </a:p>
          <a:p>
            <a:endParaRPr lang="en-GB" sz="1400" dirty="0" smtClean="0"/>
          </a:p>
          <a:p>
            <a:r>
              <a:rPr lang="en-GB" sz="1400" dirty="0" smtClean="0"/>
              <a:t>comp. Heb 3:7; Acts 4:25; 28:25). </a:t>
            </a:r>
          </a:p>
          <a:p>
            <a:endParaRPr lang="en-GB" sz="1400" dirty="0" smtClean="0"/>
          </a:p>
          <a:p>
            <a:r>
              <a:rPr lang="en-GB" sz="1400" dirty="0" smtClean="0"/>
              <a:t>Prophets were the immediate organs of God for the communication of his mind and will to men (Deut 18:18,19). </a:t>
            </a:r>
          </a:p>
          <a:p>
            <a:endParaRPr lang="en-GB" sz="1400" dirty="0" smtClean="0"/>
          </a:p>
          <a:p>
            <a:r>
              <a:rPr lang="en-GB" sz="1400" dirty="0" smtClean="0"/>
              <a:t>The whole Word of God may in this general sense be spoken of as prophetic, inasmuch as it was written by men who received the revelation they communicated from God, no matter what its nature might be. The foretelling of future events was not a necessary but only an incidental part of the prophetic office. The great task assigned to the prophets whom God raised up among the people was "to correct moral and religious abuses, to proclaim the great moral and religious truths which are connected with the character of God, and which lie at the foundation of his government."</a:t>
            </a:r>
          </a:p>
          <a:p>
            <a:endParaRPr lang="en-GB" sz="1400" dirty="0"/>
          </a:p>
        </p:txBody>
      </p:sp>
      <p:sp>
        <p:nvSpPr>
          <p:cNvPr id="4" name="Slide Number Placeholder 3"/>
          <p:cNvSpPr>
            <a:spLocks noGrp="1"/>
          </p:cNvSpPr>
          <p:nvPr>
            <p:ph type="sldNum" sz="quarter" idx="10"/>
          </p:nvPr>
        </p:nvSpPr>
        <p:spPr/>
        <p:txBody>
          <a:bodyPr/>
          <a:lstStyle/>
          <a:p>
            <a:fld id="{E17A69F8-6BD7-4B5B-8B14-8BEF8138B3EB}" type="slidenum">
              <a:rPr lang="en-GB" smtClean="0"/>
              <a:t>7</a:t>
            </a:fld>
            <a:endParaRPr lang="en-GB" dirty="0"/>
          </a:p>
        </p:txBody>
      </p:sp>
    </p:spTree>
    <p:extLst>
      <p:ext uri="{BB962C8B-B14F-4D97-AF65-F5344CB8AC3E}">
        <p14:creationId xmlns:p14="http://schemas.microsoft.com/office/powerpoint/2010/main" val="4854224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600" dirty="0" smtClean="0"/>
              <a:t>We may</a:t>
            </a:r>
            <a:r>
              <a:rPr lang="en-GB" sz="1600" baseline="0" dirty="0" smtClean="0"/>
              <a:t> be aware that it is being promoted in society (and within our own community) that there is nothing wrong with Sisters teaching / reading and conducting services </a:t>
            </a:r>
          </a:p>
          <a:p>
            <a:r>
              <a:rPr lang="en-GB" sz="1600" baseline="0" dirty="0" smtClean="0"/>
              <a:t>It has been quoted to me personally B&amp;S that Prophetesses can show this.</a:t>
            </a:r>
          </a:p>
          <a:p>
            <a:endParaRPr lang="en-GB" sz="1600" baseline="0" dirty="0" smtClean="0"/>
          </a:p>
          <a:p>
            <a:r>
              <a:rPr lang="en-GB" sz="1600" baseline="0" dirty="0" smtClean="0"/>
              <a:t>So lets try and clarify the role of a Prophetess</a:t>
            </a:r>
          </a:p>
          <a:p>
            <a:endParaRPr lang="en-GB" sz="1600" baseline="0" dirty="0" smtClean="0"/>
          </a:p>
          <a:p>
            <a:r>
              <a:rPr lang="en-GB" sz="1600" baseline="0" dirty="0" smtClean="0"/>
              <a:t>Bro Richard yesterday reminded us of the first time a word is used it set the divine patters for a principle.</a:t>
            </a:r>
          </a:p>
          <a:p>
            <a:endParaRPr lang="en-GB" sz="1600" baseline="0" dirty="0" smtClean="0"/>
          </a:p>
          <a:p>
            <a:r>
              <a:rPr lang="en-GB" sz="1600" baseline="0" dirty="0" smtClean="0"/>
              <a:t>There are a number of Prophetesses recorded in scripture    --- next slide</a:t>
            </a:r>
            <a:endParaRPr lang="en-GB" sz="1600" dirty="0"/>
          </a:p>
        </p:txBody>
      </p:sp>
      <p:sp>
        <p:nvSpPr>
          <p:cNvPr id="4" name="Slide Number Placeholder 3"/>
          <p:cNvSpPr>
            <a:spLocks noGrp="1"/>
          </p:cNvSpPr>
          <p:nvPr>
            <p:ph type="sldNum" sz="quarter" idx="10"/>
          </p:nvPr>
        </p:nvSpPr>
        <p:spPr/>
        <p:txBody>
          <a:bodyPr/>
          <a:lstStyle/>
          <a:p>
            <a:fld id="{E17A69F8-6BD7-4B5B-8B14-8BEF8138B3EB}" type="slidenum">
              <a:rPr lang="en-GB" smtClean="0"/>
              <a:t>8</a:t>
            </a:fld>
            <a:endParaRPr lang="en-GB" dirty="0"/>
          </a:p>
        </p:txBody>
      </p:sp>
    </p:spTree>
    <p:extLst>
      <p:ext uri="{BB962C8B-B14F-4D97-AF65-F5344CB8AC3E}">
        <p14:creationId xmlns:p14="http://schemas.microsoft.com/office/powerpoint/2010/main" val="10519854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p:txBody>
      </p:sp>
      <p:sp>
        <p:nvSpPr>
          <p:cNvPr id="4" name="Slide Number Placeholder 3"/>
          <p:cNvSpPr>
            <a:spLocks noGrp="1"/>
          </p:cNvSpPr>
          <p:nvPr>
            <p:ph type="sldNum" sz="quarter" idx="10"/>
          </p:nvPr>
        </p:nvSpPr>
        <p:spPr/>
        <p:txBody>
          <a:bodyPr/>
          <a:lstStyle/>
          <a:p>
            <a:fld id="{E17A69F8-6BD7-4B5B-8B14-8BEF8138B3EB}" type="slidenum">
              <a:rPr lang="en-GB" smtClean="0"/>
              <a:t>9</a:t>
            </a:fld>
            <a:endParaRPr lang="en-GB" dirty="0"/>
          </a:p>
        </p:txBody>
      </p:sp>
    </p:spTree>
    <p:extLst>
      <p:ext uri="{BB962C8B-B14F-4D97-AF65-F5344CB8AC3E}">
        <p14:creationId xmlns:p14="http://schemas.microsoft.com/office/powerpoint/2010/main" val="13231445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12/6/2016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12/6/2016</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Anna</a:t>
            </a:r>
            <a:endParaRPr lang="en-GB" dirty="0"/>
          </a:p>
        </p:txBody>
      </p:sp>
      <p:sp>
        <p:nvSpPr>
          <p:cNvPr id="3" name="Subtitle 2"/>
          <p:cNvSpPr>
            <a:spLocks noGrp="1"/>
          </p:cNvSpPr>
          <p:nvPr>
            <p:ph type="subTitle" idx="1"/>
          </p:nvPr>
        </p:nvSpPr>
        <p:spPr/>
        <p:txBody>
          <a:bodyPr>
            <a:normAutofit/>
          </a:bodyPr>
          <a:lstStyle/>
          <a:p>
            <a:r>
              <a:rPr lang="en-GB" sz="2400" dirty="0"/>
              <a:t>By faith... Anna "she spake of (the Lord) to all them that looked for redemption in Israel” </a:t>
            </a:r>
          </a:p>
        </p:txBody>
      </p:sp>
      <p:pic>
        <p:nvPicPr>
          <p:cNvPr id="7" name="Picture 6"/>
          <p:cNvPicPr>
            <a:picLocks noChangeAspect="1"/>
          </p:cNvPicPr>
          <p:nvPr/>
        </p:nvPicPr>
        <p:blipFill>
          <a:blip r:embed="rId3"/>
          <a:stretch>
            <a:fillRect/>
          </a:stretch>
        </p:blipFill>
        <p:spPr>
          <a:xfrm>
            <a:off x="3340890" y="271076"/>
            <a:ext cx="8558410" cy="2676010"/>
          </a:xfrm>
          <a:prstGeom prst="rect">
            <a:avLst/>
          </a:prstGeom>
        </p:spPr>
      </p:pic>
      <p:sp>
        <p:nvSpPr>
          <p:cNvPr id="4" name="TextBox 3"/>
          <p:cNvSpPr txBox="1"/>
          <p:nvPr/>
        </p:nvSpPr>
        <p:spPr>
          <a:xfrm>
            <a:off x="2589213" y="6072188"/>
            <a:ext cx="3510898" cy="461665"/>
          </a:xfrm>
          <a:prstGeom prst="rect">
            <a:avLst/>
          </a:prstGeom>
          <a:noFill/>
        </p:spPr>
        <p:txBody>
          <a:bodyPr wrap="none" rtlCol="0">
            <a:spAutoFit/>
          </a:bodyPr>
          <a:lstStyle/>
          <a:p>
            <a:r>
              <a:rPr lang="en-GB" sz="2400" dirty="0">
                <a:solidFill>
                  <a:schemeClr val="tx1">
                    <a:lumMod val="65000"/>
                    <a:lumOff val="35000"/>
                  </a:schemeClr>
                </a:solidFill>
              </a:rPr>
              <a:t>Reading Luke 2 :21- 40</a:t>
            </a:r>
          </a:p>
        </p:txBody>
      </p:sp>
    </p:spTree>
    <p:extLst>
      <p:ext uri="{BB962C8B-B14F-4D97-AF65-F5344CB8AC3E}">
        <p14:creationId xmlns:p14="http://schemas.microsoft.com/office/powerpoint/2010/main" val="16975262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 the Prophetess teach us?</a:t>
            </a:r>
            <a:endParaRPr lang="en-GB" dirty="0"/>
          </a:p>
        </p:txBody>
      </p:sp>
      <p:sp>
        <p:nvSpPr>
          <p:cNvPr id="3" name="Content Placeholder 2"/>
          <p:cNvSpPr>
            <a:spLocks noGrp="1"/>
          </p:cNvSpPr>
          <p:nvPr>
            <p:ph idx="1"/>
          </p:nvPr>
        </p:nvSpPr>
        <p:spPr/>
        <p:txBody>
          <a:bodyPr>
            <a:normAutofit/>
          </a:bodyPr>
          <a:lstStyle/>
          <a:p>
            <a:r>
              <a:rPr lang="en-GB" sz="2400" dirty="0" smtClean="0"/>
              <a:t>Look at Miriam very quickly</a:t>
            </a:r>
          </a:p>
          <a:p>
            <a:r>
              <a:rPr lang="en-GB" sz="2400" dirty="0" smtClean="0"/>
              <a:t>Ex 15:20</a:t>
            </a:r>
            <a:endParaRPr lang="en-GB" sz="2400" dirty="0"/>
          </a:p>
        </p:txBody>
      </p:sp>
    </p:spTree>
    <p:extLst>
      <p:ext uri="{BB962C8B-B14F-4D97-AF65-F5344CB8AC3E}">
        <p14:creationId xmlns:p14="http://schemas.microsoft.com/office/powerpoint/2010/main" val="518903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a:t>The </a:t>
            </a:r>
            <a:r>
              <a:rPr lang="en-GB" dirty="0" smtClean="0"/>
              <a:t>Prophetesses </a:t>
            </a:r>
            <a:r>
              <a:rPr lang="en-GB" dirty="0"/>
              <a:t>in Israel</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433883419"/>
              </p:ext>
            </p:extLst>
          </p:nvPr>
        </p:nvGraphicFramePr>
        <p:xfrm>
          <a:off x="2231471" y="1600115"/>
          <a:ext cx="5814425" cy="4116045"/>
        </p:xfrm>
        <a:graphic>
          <a:graphicData uri="http://schemas.openxmlformats.org/drawingml/2006/table">
            <a:tbl>
              <a:tblPr firstRow="1" bandRow="1">
                <a:tableStyleId>{5C22544A-7EE6-4342-B048-85BDC9FD1C3A}</a:tableStyleId>
              </a:tblPr>
              <a:tblGrid>
                <a:gridCol w="2793535"/>
                <a:gridCol w="3020890"/>
              </a:tblGrid>
              <a:tr h="402585">
                <a:tc>
                  <a:txBody>
                    <a:bodyPr/>
                    <a:lstStyle/>
                    <a:p>
                      <a:r>
                        <a:rPr lang="en-GB" sz="2000" dirty="0" smtClean="0"/>
                        <a:t>Prophetess name</a:t>
                      </a:r>
                      <a:endParaRPr lang="en-GB" sz="2000" dirty="0"/>
                    </a:p>
                  </a:txBody>
                  <a:tcPr/>
                </a:tc>
                <a:tc>
                  <a:txBody>
                    <a:bodyPr/>
                    <a:lstStyle/>
                    <a:p>
                      <a:r>
                        <a:rPr lang="en-GB" sz="2000" dirty="0" smtClean="0"/>
                        <a:t>Meaning </a:t>
                      </a:r>
                      <a:endParaRPr lang="en-GB" sz="2000" dirty="0"/>
                    </a:p>
                  </a:txBody>
                  <a:tcPr/>
                </a:tc>
              </a:tr>
              <a:tr h="402585">
                <a:tc>
                  <a:txBody>
                    <a:bodyPr/>
                    <a:lstStyle/>
                    <a:p>
                      <a:r>
                        <a:rPr lang="en-GB" sz="2000" dirty="0" smtClean="0"/>
                        <a:t>Miriam</a:t>
                      </a:r>
                    </a:p>
                  </a:txBody>
                  <a:tcPr/>
                </a:tc>
                <a:tc>
                  <a:txBody>
                    <a:bodyPr/>
                    <a:lstStyle/>
                    <a:p>
                      <a:r>
                        <a:rPr lang="en-GB" sz="2000" dirty="0" smtClean="0"/>
                        <a:t>“Rebel</a:t>
                      </a:r>
                      <a:r>
                        <a:rPr lang="en-GB" sz="2000" baseline="0" dirty="0" smtClean="0"/>
                        <a:t> or</a:t>
                      </a:r>
                      <a:r>
                        <a:rPr lang="en-GB" sz="2000" dirty="0" smtClean="0"/>
                        <a:t> Bitterness”</a:t>
                      </a:r>
                    </a:p>
                  </a:txBody>
                  <a:tcPr/>
                </a:tc>
              </a:tr>
              <a:tr h="402585">
                <a:tc>
                  <a:txBody>
                    <a:bodyPr/>
                    <a:lstStyle/>
                    <a:p>
                      <a:r>
                        <a:rPr lang="en-GB" sz="2000" dirty="0" smtClean="0"/>
                        <a:t>Deborah</a:t>
                      </a:r>
                    </a:p>
                  </a:txBody>
                  <a:tcPr/>
                </a:tc>
                <a:tc>
                  <a:txBody>
                    <a:bodyPr/>
                    <a:lstStyle/>
                    <a:p>
                      <a:r>
                        <a:rPr lang="en-GB" sz="2000" dirty="0" smtClean="0"/>
                        <a:t>“Bee”</a:t>
                      </a:r>
                      <a:endParaRPr lang="en-GB" sz="2000" dirty="0"/>
                    </a:p>
                  </a:txBody>
                  <a:tcPr/>
                </a:tc>
              </a:tr>
              <a:tr h="402585">
                <a:tc>
                  <a:txBody>
                    <a:bodyPr/>
                    <a:lstStyle/>
                    <a:p>
                      <a:r>
                        <a:rPr lang="en-GB" sz="2000" dirty="0" smtClean="0"/>
                        <a:t>Huldah</a:t>
                      </a:r>
                    </a:p>
                    <a:p>
                      <a:endParaRPr lang="en-GB" sz="2000" dirty="0" smtClean="0"/>
                    </a:p>
                  </a:txBody>
                  <a:tcPr/>
                </a:tc>
                <a:tc>
                  <a:txBody>
                    <a:bodyPr/>
                    <a:lstStyle/>
                    <a:p>
                      <a:r>
                        <a:rPr lang="en-GB" sz="2000" dirty="0" smtClean="0"/>
                        <a:t>“Weasel”</a:t>
                      </a:r>
                    </a:p>
                  </a:txBody>
                  <a:tcPr/>
                </a:tc>
              </a:tr>
              <a:tr h="402585">
                <a:tc>
                  <a:txBody>
                    <a:bodyPr/>
                    <a:lstStyle/>
                    <a:p>
                      <a:r>
                        <a:rPr lang="en-GB" sz="2000" dirty="0" smtClean="0"/>
                        <a:t>Noadiah</a:t>
                      </a:r>
                    </a:p>
                  </a:txBody>
                  <a:tcPr/>
                </a:tc>
                <a:tc>
                  <a:txBody>
                    <a:bodyPr/>
                    <a:lstStyle/>
                    <a:p>
                      <a:r>
                        <a:rPr lang="en-GB" sz="2000" dirty="0" smtClean="0"/>
                        <a:t>“Yahweh Convenes”</a:t>
                      </a:r>
                    </a:p>
                  </a:txBody>
                  <a:tcPr/>
                </a:tc>
              </a:tr>
              <a:tr h="694873">
                <a:tc>
                  <a:txBody>
                    <a:bodyPr/>
                    <a:lstStyle/>
                    <a:p>
                      <a:r>
                        <a:rPr lang="en-GB" sz="2000" dirty="0" smtClean="0"/>
                        <a:t>Isaiah’s Wife</a:t>
                      </a:r>
                    </a:p>
                  </a:txBody>
                  <a:tcPr/>
                </a:tc>
                <a:tc>
                  <a:txBody>
                    <a:bodyPr/>
                    <a:lstStyle/>
                    <a:p>
                      <a:r>
                        <a:rPr lang="en-GB" sz="2000" dirty="0" smtClean="0"/>
                        <a:t>Wife of “Saved</a:t>
                      </a:r>
                    </a:p>
                    <a:p>
                      <a:r>
                        <a:rPr lang="en-GB" sz="2000" dirty="0" smtClean="0"/>
                        <a:t>of Yahweh”</a:t>
                      </a:r>
                    </a:p>
                  </a:txBody>
                  <a:tcPr/>
                </a:tc>
              </a:tr>
              <a:tr h="40258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2000" dirty="0" smtClean="0"/>
                        <a:t>Anna</a:t>
                      </a:r>
                    </a:p>
                  </a:txBody>
                  <a:tcPr/>
                </a:tc>
                <a:tc>
                  <a:txBody>
                    <a:bodyPr/>
                    <a:lstStyle/>
                    <a:p>
                      <a:r>
                        <a:rPr lang="en-GB" sz="2000" dirty="0" smtClean="0"/>
                        <a:t>“Grace”</a:t>
                      </a:r>
                    </a:p>
                  </a:txBody>
                  <a:tcPr/>
                </a:tc>
              </a:tr>
              <a:tr h="69487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2000" dirty="0" smtClean="0"/>
                        <a:t>Daughters of Philip</a:t>
                      </a:r>
                    </a:p>
                  </a:txBody>
                  <a:tcPr/>
                </a:tc>
                <a:tc>
                  <a:txBody>
                    <a:bodyPr/>
                    <a:lstStyle/>
                    <a:p>
                      <a:r>
                        <a:rPr lang="en-GB" sz="2000" dirty="0" smtClean="0"/>
                        <a:t>Daughters of “Lover of Horses”</a:t>
                      </a:r>
                    </a:p>
                  </a:txBody>
                  <a:tcPr/>
                </a:tc>
              </a:tr>
            </a:tbl>
          </a:graphicData>
        </a:graphic>
      </p:graphicFrame>
    </p:spTree>
    <p:extLst>
      <p:ext uri="{BB962C8B-B14F-4D97-AF65-F5344CB8AC3E}">
        <p14:creationId xmlns:p14="http://schemas.microsoft.com/office/powerpoint/2010/main" val="12894814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a:t>The </a:t>
            </a:r>
            <a:r>
              <a:rPr lang="en-GB" dirty="0" smtClean="0"/>
              <a:t>Prophetesses </a:t>
            </a:r>
            <a:r>
              <a:rPr lang="en-GB" dirty="0"/>
              <a:t>in Israel</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303924083"/>
              </p:ext>
            </p:extLst>
          </p:nvPr>
        </p:nvGraphicFramePr>
        <p:xfrm>
          <a:off x="2231471" y="1600115"/>
          <a:ext cx="9273141" cy="4116045"/>
        </p:xfrm>
        <a:graphic>
          <a:graphicData uri="http://schemas.openxmlformats.org/drawingml/2006/table">
            <a:tbl>
              <a:tblPr firstRow="1" bandRow="1">
                <a:tableStyleId>{5C22544A-7EE6-4342-B048-85BDC9FD1C3A}</a:tableStyleId>
              </a:tblPr>
              <a:tblGrid>
                <a:gridCol w="2793535"/>
                <a:gridCol w="3020890"/>
                <a:gridCol w="3458716"/>
              </a:tblGrid>
              <a:tr h="402585">
                <a:tc>
                  <a:txBody>
                    <a:bodyPr/>
                    <a:lstStyle/>
                    <a:p>
                      <a:r>
                        <a:rPr lang="en-GB" sz="2000" dirty="0" smtClean="0"/>
                        <a:t>Prophetess name</a:t>
                      </a:r>
                      <a:endParaRPr lang="en-GB" sz="2000" dirty="0"/>
                    </a:p>
                  </a:txBody>
                  <a:tcPr/>
                </a:tc>
                <a:tc>
                  <a:txBody>
                    <a:bodyPr/>
                    <a:lstStyle/>
                    <a:p>
                      <a:r>
                        <a:rPr lang="en-GB" sz="2000" dirty="0" smtClean="0"/>
                        <a:t>Meaning </a:t>
                      </a:r>
                      <a:endParaRPr lang="en-GB" sz="2000" dirty="0"/>
                    </a:p>
                  </a:txBody>
                  <a:tcPr/>
                </a:tc>
                <a:tc>
                  <a:txBody>
                    <a:bodyPr/>
                    <a:lstStyle/>
                    <a:p>
                      <a:r>
                        <a:rPr lang="en-GB" sz="2000" dirty="0" smtClean="0"/>
                        <a:t>Type</a:t>
                      </a:r>
                      <a:r>
                        <a:rPr lang="en-GB" sz="2000" baseline="0" dirty="0" smtClean="0"/>
                        <a:t> of the Ecclesia</a:t>
                      </a:r>
                      <a:endParaRPr lang="en-GB" sz="2000" dirty="0"/>
                    </a:p>
                  </a:txBody>
                  <a:tcPr/>
                </a:tc>
              </a:tr>
              <a:tr h="402585">
                <a:tc>
                  <a:txBody>
                    <a:bodyPr/>
                    <a:lstStyle/>
                    <a:p>
                      <a:r>
                        <a:rPr lang="en-GB" sz="2000" dirty="0" smtClean="0"/>
                        <a:t>Miriam</a:t>
                      </a:r>
                    </a:p>
                  </a:txBody>
                  <a:tcPr/>
                </a:tc>
                <a:tc>
                  <a:txBody>
                    <a:bodyPr/>
                    <a:lstStyle/>
                    <a:p>
                      <a:r>
                        <a:rPr lang="en-GB" sz="2000" dirty="0" smtClean="0"/>
                        <a:t>“Rebel</a:t>
                      </a:r>
                      <a:r>
                        <a:rPr lang="en-GB" sz="2000" baseline="0" dirty="0" smtClean="0"/>
                        <a:t> or</a:t>
                      </a:r>
                      <a:r>
                        <a:rPr lang="en-GB" sz="2000" dirty="0" smtClean="0"/>
                        <a:t> Bitterness”</a:t>
                      </a:r>
                    </a:p>
                  </a:txBody>
                  <a:tcPr/>
                </a:tc>
                <a:tc>
                  <a:txBody>
                    <a:bodyPr/>
                    <a:lstStyle/>
                    <a:p>
                      <a:r>
                        <a:rPr lang="en-GB" sz="2000" dirty="0" smtClean="0"/>
                        <a:t>Sung a</a:t>
                      </a:r>
                      <a:r>
                        <a:rPr lang="en-GB" sz="2000" b="1" dirty="0" smtClean="0"/>
                        <a:t> New Song</a:t>
                      </a:r>
                      <a:endParaRPr lang="en-GB" sz="2000" b="1" dirty="0"/>
                    </a:p>
                  </a:txBody>
                  <a:tcPr/>
                </a:tc>
              </a:tr>
              <a:tr h="402585">
                <a:tc>
                  <a:txBody>
                    <a:bodyPr/>
                    <a:lstStyle/>
                    <a:p>
                      <a:r>
                        <a:rPr lang="en-GB" sz="2000" dirty="0" smtClean="0"/>
                        <a:t>Deborah</a:t>
                      </a:r>
                    </a:p>
                  </a:txBody>
                  <a:tcPr/>
                </a:tc>
                <a:tc>
                  <a:txBody>
                    <a:bodyPr/>
                    <a:lstStyle/>
                    <a:p>
                      <a:r>
                        <a:rPr lang="en-GB" sz="2000" dirty="0" smtClean="0"/>
                        <a:t>“Bee”</a:t>
                      </a:r>
                      <a:endParaRPr lang="en-GB" sz="2000" dirty="0"/>
                    </a:p>
                  </a:txBody>
                  <a:tcPr/>
                </a:tc>
                <a:tc>
                  <a:txBody>
                    <a:bodyPr/>
                    <a:lstStyle/>
                    <a:p>
                      <a:r>
                        <a:rPr lang="en-GB" sz="2000" b="1" dirty="0" smtClean="0"/>
                        <a:t>Judged</a:t>
                      </a:r>
                      <a:r>
                        <a:rPr lang="en-GB" sz="2000" baseline="0" dirty="0" smtClean="0"/>
                        <a:t> the people</a:t>
                      </a:r>
                      <a:endParaRPr lang="en-GB" sz="2000" dirty="0"/>
                    </a:p>
                  </a:txBody>
                  <a:tcPr/>
                </a:tc>
              </a:tr>
              <a:tr h="402585">
                <a:tc>
                  <a:txBody>
                    <a:bodyPr/>
                    <a:lstStyle/>
                    <a:p>
                      <a:r>
                        <a:rPr lang="en-GB" sz="2000" dirty="0" smtClean="0"/>
                        <a:t>Huldah</a:t>
                      </a:r>
                    </a:p>
                  </a:txBody>
                  <a:tcPr/>
                </a:tc>
                <a:tc>
                  <a:txBody>
                    <a:bodyPr/>
                    <a:lstStyle/>
                    <a:p>
                      <a:r>
                        <a:rPr lang="en-GB" sz="2000" dirty="0" smtClean="0"/>
                        <a:t>“Weasel”</a:t>
                      </a:r>
                    </a:p>
                  </a:txBody>
                  <a:tcPr/>
                </a:tc>
                <a:tc>
                  <a:txBody>
                    <a:bodyPr/>
                    <a:lstStyle/>
                    <a:p>
                      <a:r>
                        <a:rPr lang="en-GB" sz="2000" b="1" dirty="0" smtClean="0"/>
                        <a:t>Spoke</a:t>
                      </a:r>
                      <a:r>
                        <a:rPr lang="en-GB" sz="2000" dirty="0" smtClean="0"/>
                        <a:t> </a:t>
                      </a:r>
                      <a:r>
                        <a:rPr lang="en-GB" sz="2000" b="1" dirty="0" smtClean="0"/>
                        <a:t>the word </a:t>
                      </a:r>
                      <a:r>
                        <a:rPr lang="en-GB" sz="2000" dirty="0" smtClean="0"/>
                        <a:t>of Yahweh</a:t>
                      </a:r>
                      <a:endParaRPr lang="en-GB" sz="2000" dirty="0"/>
                    </a:p>
                  </a:txBody>
                  <a:tcPr/>
                </a:tc>
              </a:tr>
              <a:tr h="402585">
                <a:tc>
                  <a:txBody>
                    <a:bodyPr/>
                    <a:lstStyle/>
                    <a:p>
                      <a:r>
                        <a:rPr lang="en-GB" sz="2000" dirty="0" smtClean="0"/>
                        <a:t>Noadiah</a:t>
                      </a:r>
                    </a:p>
                  </a:txBody>
                  <a:tcPr/>
                </a:tc>
                <a:tc>
                  <a:txBody>
                    <a:bodyPr/>
                    <a:lstStyle/>
                    <a:p>
                      <a:r>
                        <a:rPr lang="en-GB" sz="2000" dirty="0" smtClean="0"/>
                        <a:t>“Yahweh Convenes”</a:t>
                      </a:r>
                    </a:p>
                  </a:txBody>
                  <a:tcPr/>
                </a:tc>
                <a:tc>
                  <a:txBody>
                    <a:bodyPr/>
                    <a:lstStyle/>
                    <a:p>
                      <a:r>
                        <a:rPr lang="en-GB" altLang="en-US" sz="2000" b="1" dirty="0" smtClean="0"/>
                        <a:t>Put</a:t>
                      </a:r>
                      <a:r>
                        <a:rPr lang="en-GB" altLang="en-US" sz="2000" dirty="0" smtClean="0"/>
                        <a:t> faithful in fear</a:t>
                      </a:r>
                      <a:endParaRPr lang="en-GB" sz="2000" dirty="0"/>
                    </a:p>
                  </a:txBody>
                  <a:tcPr/>
                </a:tc>
              </a:tr>
              <a:tr h="694873">
                <a:tc>
                  <a:txBody>
                    <a:bodyPr/>
                    <a:lstStyle/>
                    <a:p>
                      <a:r>
                        <a:rPr lang="en-GB" sz="2000" dirty="0" smtClean="0"/>
                        <a:t>Isaiah’s Wife</a:t>
                      </a:r>
                    </a:p>
                  </a:txBody>
                  <a:tcPr/>
                </a:tc>
                <a:tc>
                  <a:txBody>
                    <a:bodyPr/>
                    <a:lstStyle/>
                    <a:p>
                      <a:r>
                        <a:rPr lang="en-GB" sz="2000" dirty="0" smtClean="0"/>
                        <a:t>Wife of “Saved</a:t>
                      </a:r>
                    </a:p>
                    <a:p>
                      <a:r>
                        <a:rPr lang="en-GB" sz="2000" dirty="0" smtClean="0"/>
                        <a:t>of Yahweh”</a:t>
                      </a:r>
                    </a:p>
                  </a:txBody>
                  <a:tcPr/>
                </a:tc>
                <a:tc>
                  <a:txBody>
                    <a:bodyPr/>
                    <a:lstStyle/>
                    <a:p>
                      <a:r>
                        <a:rPr lang="en-GB" sz="2000" b="1" dirty="0" smtClean="0"/>
                        <a:t>Warned</a:t>
                      </a:r>
                      <a:r>
                        <a:rPr lang="en-GB" sz="2000" dirty="0" smtClean="0"/>
                        <a:t> the Ecclesia of coming Judgments</a:t>
                      </a:r>
                    </a:p>
                  </a:txBody>
                  <a:tcPr/>
                </a:tc>
              </a:tr>
              <a:tr h="40258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2000" dirty="0" smtClean="0"/>
                        <a:t>Anna</a:t>
                      </a:r>
                    </a:p>
                  </a:txBody>
                  <a:tcPr/>
                </a:tc>
                <a:tc>
                  <a:txBody>
                    <a:bodyPr/>
                    <a:lstStyle/>
                    <a:p>
                      <a:r>
                        <a:rPr lang="en-GB" sz="2000" dirty="0" smtClean="0"/>
                        <a:t>“Grace”</a:t>
                      </a:r>
                    </a:p>
                  </a:txBody>
                  <a:tcPr/>
                </a:tc>
                <a:tc>
                  <a:txBody>
                    <a:bodyPr/>
                    <a:lstStyle/>
                    <a:p>
                      <a:r>
                        <a:rPr lang="en-GB" sz="2000" b="1" dirty="0" smtClean="0"/>
                        <a:t>Waiting</a:t>
                      </a:r>
                      <a:r>
                        <a:rPr lang="en-GB" sz="2000" dirty="0" smtClean="0"/>
                        <a:t> Ecclesia</a:t>
                      </a:r>
                      <a:endParaRPr lang="en-GB" sz="2000" dirty="0"/>
                    </a:p>
                  </a:txBody>
                  <a:tcPr/>
                </a:tc>
              </a:tr>
              <a:tr h="69487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2000" dirty="0" smtClean="0"/>
                        <a:t>Daughters of Philip</a:t>
                      </a:r>
                    </a:p>
                  </a:txBody>
                  <a:tcPr/>
                </a:tc>
                <a:tc>
                  <a:txBody>
                    <a:bodyPr/>
                    <a:lstStyle/>
                    <a:p>
                      <a:r>
                        <a:rPr lang="en-GB" sz="2000" dirty="0" smtClean="0"/>
                        <a:t>Daughters of “Lover of Horses”</a:t>
                      </a:r>
                    </a:p>
                  </a:txBody>
                  <a:tcPr/>
                </a:tc>
                <a:tc>
                  <a:txBody>
                    <a:bodyPr/>
                    <a:lstStyle/>
                    <a:p>
                      <a:r>
                        <a:rPr lang="en-GB" sz="2000" b="1" dirty="0" smtClean="0">
                          <a:solidFill>
                            <a:schemeClr val="tx1"/>
                          </a:solidFill>
                        </a:rPr>
                        <a:t>Virgins</a:t>
                      </a:r>
                      <a:r>
                        <a:rPr lang="en-GB" sz="2000" dirty="0" smtClean="0"/>
                        <a:t> which did Prophesy</a:t>
                      </a:r>
                    </a:p>
                  </a:txBody>
                  <a:tcPr/>
                </a:tc>
              </a:tr>
            </a:tbl>
          </a:graphicData>
        </a:graphic>
      </p:graphicFrame>
    </p:spTree>
    <p:extLst>
      <p:ext uri="{BB962C8B-B14F-4D97-AF65-F5344CB8AC3E}">
        <p14:creationId xmlns:p14="http://schemas.microsoft.com/office/powerpoint/2010/main" val="15765799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a:t>The </a:t>
            </a:r>
            <a:r>
              <a:rPr lang="en-GB" dirty="0" smtClean="0"/>
              <a:t>Prophetesses </a:t>
            </a:r>
            <a:r>
              <a:rPr lang="en-GB" dirty="0"/>
              <a:t>in Israel</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441885768"/>
              </p:ext>
            </p:extLst>
          </p:nvPr>
        </p:nvGraphicFramePr>
        <p:xfrm>
          <a:off x="2231471" y="1600115"/>
          <a:ext cx="9273141" cy="4116045"/>
        </p:xfrm>
        <a:graphic>
          <a:graphicData uri="http://schemas.openxmlformats.org/drawingml/2006/table">
            <a:tbl>
              <a:tblPr firstRow="1" bandRow="1">
                <a:tableStyleId>{5C22544A-7EE6-4342-B048-85BDC9FD1C3A}</a:tableStyleId>
              </a:tblPr>
              <a:tblGrid>
                <a:gridCol w="2793535"/>
                <a:gridCol w="3020890"/>
                <a:gridCol w="3458716"/>
              </a:tblGrid>
              <a:tr h="402585">
                <a:tc>
                  <a:txBody>
                    <a:bodyPr/>
                    <a:lstStyle/>
                    <a:p>
                      <a:r>
                        <a:rPr lang="en-GB" sz="2000" dirty="0" smtClean="0"/>
                        <a:t>Prophetess name</a:t>
                      </a:r>
                      <a:endParaRPr lang="en-GB" sz="2000" dirty="0"/>
                    </a:p>
                  </a:txBody>
                  <a:tcPr/>
                </a:tc>
                <a:tc>
                  <a:txBody>
                    <a:bodyPr/>
                    <a:lstStyle/>
                    <a:p>
                      <a:r>
                        <a:rPr lang="en-GB" sz="2000" dirty="0" smtClean="0"/>
                        <a:t>Meaning </a:t>
                      </a:r>
                      <a:endParaRPr lang="en-GB" sz="2000" dirty="0"/>
                    </a:p>
                  </a:txBody>
                  <a:tcPr/>
                </a:tc>
                <a:tc>
                  <a:txBody>
                    <a:bodyPr/>
                    <a:lstStyle/>
                    <a:p>
                      <a:r>
                        <a:rPr lang="en-GB" sz="2000" dirty="0" smtClean="0"/>
                        <a:t>Type</a:t>
                      </a:r>
                      <a:r>
                        <a:rPr lang="en-GB" sz="2000" baseline="0" dirty="0" smtClean="0"/>
                        <a:t> of the Ecclesia</a:t>
                      </a:r>
                      <a:endParaRPr lang="en-GB" sz="2000" dirty="0"/>
                    </a:p>
                  </a:txBody>
                  <a:tcPr/>
                </a:tc>
              </a:tr>
              <a:tr h="402585">
                <a:tc>
                  <a:txBody>
                    <a:bodyPr/>
                    <a:lstStyle/>
                    <a:p>
                      <a:r>
                        <a:rPr lang="en-GB" sz="2000" dirty="0" smtClean="0"/>
                        <a:t>Miriam</a:t>
                      </a:r>
                    </a:p>
                  </a:txBody>
                  <a:tcPr/>
                </a:tc>
                <a:tc>
                  <a:txBody>
                    <a:bodyPr/>
                    <a:lstStyle/>
                    <a:p>
                      <a:r>
                        <a:rPr lang="en-GB" sz="2000" dirty="0" smtClean="0"/>
                        <a:t>“Rebel</a:t>
                      </a:r>
                      <a:r>
                        <a:rPr lang="en-GB" sz="2000" baseline="0" dirty="0" smtClean="0"/>
                        <a:t> or</a:t>
                      </a:r>
                      <a:r>
                        <a:rPr lang="en-GB" sz="2000" dirty="0" smtClean="0"/>
                        <a:t> Bitterness”</a:t>
                      </a:r>
                    </a:p>
                  </a:txBody>
                  <a:tcPr/>
                </a:tc>
                <a:tc>
                  <a:txBody>
                    <a:bodyPr/>
                    <a:lstStyle/>
                    <a:p>
                      <a:r>
                        <a:rPr lang="en-GB" sz="2000" dirty="0" smtClean="0"/>
                        <a:t>Sung a</a:t>
                      </a:r>
                      <a:r>
                        <a:rPr lang="en-GB" sz="2000" b="1" dirty="0" smtClean="0"/>
                        <a:t> New Song</a:t>
                      </a:r>
                      <a:endParaRPr lang="en-GB" sz="2000" b="1" dirty="0"/>
                    </a:p>
                  </a:txBody>
                  <a:tcPr/>
                </a:tc>
              </a:tr>
              <a:tr h="402585">
                <a:tc>
                  <a:txBody>
                    <a:bodyPr/>
                    <a:lstStyle/>
                    <a:p>
                      <a:r>
                        <a:rPr lang="en-GB" sz="2000" dirty="0" smtClean="0"/>
                        <a:t>Deborah</a:t>
                      </a:r>
                    </a:p>
                  </a:txBody>
                  <a:tcPr/>
                </a:tc>
                <a:tc>
                  <a:txBody>
                    <a:bodyPr/>
                    <a:lstStyle/>
                    <a:p>
                      <a:r>
                        <a:rPr lang="en-GB" sz="2000" dirty="0" smtClean="0"/>
                        <a:t>“Bee”</a:t>
                      </a:r>
                      <a:endParaRPr lang="en-GB" sz="2000" dirty="0"/>
                    </a:p>
                  </a:txBody>
                  <a:tcPr/>
                </a:tc>
                <a:tc>
                  <a:txBody>
                    <a:bodyPr/>
                    <a:lstStyle/>
                    <a:p>
                      <a:r>
                        <a:rPr lang="en-GB" sz="2000" b="1" dirty="0" smtClean="0"/>
                        <a:t>Judged</a:t>
                      </a:r>
                      <a:r>
                        <a:rPr lang="en-GB" sz="2000" baseline="0" dirty="0" smtClean="0"/>
                        <a:t> the people</a:t>
                      </a:r>
                      <a:endParaRPr lang="en-GB" sz="2000" dirty="0"/>
                    </a:p>
                  </a:txBody>
                  <a:tcPr/>
                </a:tc>
              </a:tr>
              <a:tr h="402585">
                <a:tc>
                  <a:txBody>
                    <a:bodyPr/>
                    <a:lstStyle/>
                    <a:p>
                      <a:r>
                        <a:rPr lang="en-GB" sz="2000" dirty="0" smtClean="0"/>
                        <a:t>Huldah</a:t>
                      </a:r>
                    </a:p>
                  </a:txBody>
                  <a:tcPr/>
                </a:tc>
                <a:tc>
                  <a:txBody>
                    <a:bodyPr/>
                    <a:lstStyle/>
                    <a:p>
                      <a:r>
                        <a:rPr lang="en-GB" sz="2000" dirty="0" smtClean="0"/>
                        <a:t>“Weasel”</a:t>
                      </a:r>
                    </a:p>
                  </a:txBody>
                  <a:tcPr/>
                </a:tc>
                <a:tc>
                  <a:txBody>
                    <a:bodyPr/>
                    <a:lstStyle/>
                    <a:p>
                      <a:r>
                        <a:rPr lang="en-GB" sz="2000" b="1" dirty="0" smtClean="0"/>
                        <a:t>Spoke</a:t>
                      </a:r>
                      <a:r>
                        <a:rPr lang="en-GB" sz="2000" dirty="0" smtClean="0"/>
                        <a:t> </a:t>
                      </a:r>
                      <a:r>
                        <a:rPr lang="en-GB" sz="2000" b="1" dirty="0" smtClean="0"/>
                        <a:t>the word </a:t>
                      </a:r>
                      <a:r>
                        <a:rPr lang="en-GB" sz="2000" dirty="0" smtClean="0"/>
                        <a:t>of Yahweh</a:t>
                      </a:r>
                      <a:endParaRPr lang="en-GB" sz="2000" dirty="0"/>
                    </a:p>
                  </a:txBody>
                  <a:tcPr/>
                </a:tc>
              </a:tr>
              <a:tr h="402585">
                <a:tc>
                  <a:txBody>
                    <a:bodyPr/>
                    <a:lstStyle/>
                    <a:p>
                      <a:r>
                        <a:rPr lang="en-GB" sz="2000" dirty="0" smtClean="0"/>
                        <a:t>Noadiah</a:t>
                      </a:r>
                    </a:p>
                  </a:txBody>
                  <a:tcPr/>
                </a:tc>
                <a:tc>
                  <a:txBody>
                    <a:bodyPr/>
                    <a:lstStyle/>
                    <a:p>
                      <a:r>
                        <a:rPr lang="en-GB" sz="2000" dirty="0" smtClean="0"/>
                        <a:t>“Yahweh Convenes”</a:t>
                      </a:r>
                    </a:p>
                  </a:txBody>
                  <a:tcPr/>
                </a:tc>
                <a:tc>
                  <a:txBody>
                    <a:bodyPr/>
                    <a:lstStyle/>
                    <a:p>
                      <a:r>
                        <a:rPr lang="en-GB" altLang="en-US" sz="2000" b="1" dirty="0" smtClean="0"/>
                        <a:t>Put</a:t>
                      </a:r>
                      <a:r>
                        <a:rPr lang="en-GB" altLang="en-US" sz="2000" dirty="0" smtClean="0"/>
                        <a:t> faithful in fear</a:t>
                      </a:r>
                      <a:endParaRPr lang="en-GB" sz="2000" dirty="0"/>
                    </a:p>
                  </a:txBody>
                  <a:tcPr/>
                </a:tc>
              </a:tr>
              <a:tr h="694873">
                <a:tc>
                  <a:txBody>
                    <a:bodyPr/>
                    <a:lstStyle/>
                    <a:p>
                      <a:r>
                        <a:rPr lang="en-GB" sz="2000" dirty="0" smtClean="0"/>
                        <a:t>Isaiah’s Wife</a:t>
                      </a:r>
                    </a:p>
                  </a:txBody>
                  <a:tcPr/>
                </a:tc>
                <a:tc>
                  <a:txBody>
                    <a:bodyPr/>
                    <a:lstStyle/>
                    <a:p>
                      <a:r>
                        <a:rPr lang="en-GB" sz="2000" dirty="0" smtClean="0"/>
                        <a:t>Wife of “Saved</a:t>
                      </a:r>
                    </a:p>
                    <a:p>
                      <a:r>
                        <a:rPr lang="en-GB" sz="2000" dirty="0" smtClean="0"/>
                        <a:t>of Yahweh”</a:t>
                      </a:r>
                    </a:p>
                  </a:txBody>
                  <a:tcPr/>
                </a:tc>
                <a:tc>
                  <a:txBody>
                    <a:bodyPr/>
                    <a:lstStyle/>
                    <a:p>
                      <a:r>
                        <a:rPr lang="en-GB" sz="2000" b="1" dirty="0" smtClean="0"/>
                        <a:t>Warned</a:t>
                      </a:r>
                      <a:r>
                        <a:rPr lang="en-GB" sz="2000" dirty="0" smtClean="0"/>
                        <a:t> the Ecclesia of coming Judgments</a:t>
                      </a:r>
                    </a:p>
                  </a:txBody>
                  <a:tcPr/>
                </a:tc>
              </a:tr>
              <a:tr h="40258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2000" dirty="0" smtClean="0"/>
                        <a:t>Anna</a:t>
                      </a:r>
                    </a:p>
                  </a:txBody>
                  <a:tcPr/>
                </a:tc>
                <a:tc>
                  <a:txBody>
                    <a:bodyPr/>
                    <a:lstStyle/>
                    <a:p>
                      <a:r>
                        <a:rPr lang="en-GB" sz="2000" dirty="0" smtClean="0"/>
                        <a:t>“Grace”</a:t>
                      </a:r>
                    </a:p>
                  </a:txBody>
                  <a:tcPr/>
                </a:tc>
                <a:tc>
                  <a:txBody>
                    <a:bodyPr/>
                    <a:lstStyle/>
                    <a:p>
                      <a:r>
                        <a:rPr lang="en-GB" sz="2000" b="1" dirty="0" smtClean="0"/>
                        <a:t>Waiting</a:t>
                      </a:r>
                      <a:r>
                        <a:rPr lang="en-GB" sz="2000" dirty="0" smtClean="0"/>
                        <a:t> Ecclesia</a:t>
                      </a:r>
                      <a:endParaRPr lang="en-GB" sz="2000" dirty="0"/>
                    </a:p>
                  </a:txBody>
                  <a:tcPr/>
                </a:tc>
              </a:tr>
              <a:tr h="69487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2000" dirty="0" smtClean="0"/>
                        <a:t>Daughters of Philip</a:t>
                      </a:r>
                    </a:p>
                  </a:txBody>
                  <a:tcPr/>
                </a:tc>
                <a:tc>
                  <a:txBody>
                    <a:bodyPr/>
                    <a:lstStyle/>
                    <a:p>
                      <a:r>
                        <a:rPr lang="en-GB" sz="2000" dirty="0" smtClean="0"/>
                        <a:t>Daughters of “Lover of Horses”</a:t>
                      </a:r>
                    </a:p>
                  </a:txBody>
                  <a:tcPr/>
                </a:tc>
                <a:tc>
                  <a:txBody>
                    <a:bodyPr/>
                    <a:lstStyle/>
                    <a:p>
                      <a:r>
                        <a:rPr lang="en-GB" sz="2000" b="1" dirty="0" smtClean="0">
                          <a:solidFill>
                            <a:schemeClr val="tx1"/>
                          </a:solidFill>
                        </a:rPr>
                        <a:t>Virgins</a:t>
                      </a:r>
                      <a:r>
                        <a:rPr lang="en-GB" sz="2000" dirty="0" smtClean="0"/>
                        <a:t> which did Prophesy</a:t>
                      </a:r>
                    </a:p>
                  </a:txBody>
                  <a:tcPr/>
                </a:tc>
              </a:tr>
            </a:tbl>
          </a:graphicData>
        </a:graphic>
      </p:graphicFrame>
      <p:sp>
        <p:nvSpPr>
          <p:cNvPr id="9" name="Rectangle 8"/>
          <p:cNvSpPr/>
          <p:nvPr/>
        </p:nvSpPr>
        <p:spPr>
          <a:xfrm>
            <a:off x="2239861" y="4630364"/>
            <a:ext cx="9264751" cy="369115"/>
          </a:xfrm>
          <a:prstGeom prst="rect">
            <a:avLst/>
          </a:prstGeom>
          <a:solidFill>
            <a:srgbClr val="FFFF00">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15953380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247691202"/>
              </p:ext>
            </p:extLst>
          </p:nvPr>
        </p:nvGraphicFramePr>
        <p:xfrm>
          <a:off x="2231471" y="1281333"/>
          <a:ext cx="9273141" cy="5518125"/>
        </p:xfrm>
        <a:graphic>
          <a:graphicData uri="http://schemas.openxmlformats.org/drawingml/2006/table">
            <a:tbl>
              <a:tblPr firstRow="1" bandRow="1">
                <a:tableStyleId>{5C22544A-7EE6-4342-B048-85BDC9FD1C3A}</a:tableStyleId>
              </a:tblPr>
              <a:tblGrid>
                <a:gridCol w="2793535"/>
                <a:gridCol w="3020890"/>
                <a:gridCol w="3458716"/>
              </a:tblGrid>
              <a:tr h="402585">
                <a:tc>
                  <a:txBody>
                    <a:bodyPr/>
                    <a:lstStyle/>
                    <a:p>
                      <a:r>
                        <a:rPr lang="en-GB" sz="2000" dirty="0" smtClean="0"/>
                        <a:t>Prophetess name</a:t>
                      </a:r>
                      <a:endParaRPr lang="en-GB" sz="2000" dirty="0"/>
                    </a:p>
                  </a:txBody>
                  <a:tcPr/>
                </a:tc>
                <a:tc>
                  <a:txBody>
                    <a:bodyPr/>
                    <a:lstStyle/>
                    <a:p>
                      <a:r>
                        <a:rPr lang="en-GB" sz="2000" dirty="0" smtClean="0"/>
                        <a:t>Meaning </a:t>
                      </a:r>
                      <a:endParaRPr lang="en-GB" sz="2000" dirty="0"/>
                    </a:p>
                  </a:txBody>
                  <a:tcPr/>
                </a:tc>
                <a:tc>
                  <a:txBody>
                    <a:bodyPr/>
                    <a:lstStyle/>
                    <a:p>
                      <a:r>
                        <a:rPr lang="en-GB" sz="2000" dirty="0" smtClean="0"/>
                        <a:t>Type</a:t>
                      </a:r>
                      <a:r>
                        <a:rPr lang="en-GB" sz="2000" baseline="0" dirty="0" smtClean="0"/>
                        <a:t> of the Ecclesia</a:t>
                      </a:r>
                      <a:endParaRPr lang="en-GB" sz="2000" dirty="0"/>
                    </a:p>
                  </a:txBody>
                  <a:tcPr/>
                </a:tc>
              </a:tr>
              <a:tr h="402585">
                <a:tc>
                  <a:txBody>
                    <a:bodyPr/>
                    <a:lstStyle/>
                    <a:p>
                      <a:r>
                        <a:rPr lang="en-GB" sz="2000" dirty="0" smtClean="0"/>
                        <a:t>Miriam</a:t>
                      </a:r>
                    </a:p>
                  </a:txBody>
                  <a:tcPr/>
                </a:tc>
                <a:tc>
                  <a:txBody>
                    <a:bodyPr/>
                    <a:lstStyle/>
                    <a:p>
                      <a:r>
                        <a:rPr lang="en-GB" sz="2000" dirty="0" smtClean="0"/>
                        <a:t>“Rebel</a:t>
                      </a:r>
                      <a:r>
                        <a:rPr lang="en-GB" sz="2000" baseline="0" dirty="0" smtClean="0"/>
                        <a:t> or</a:t>
                      </a:r>
                      <a:r>
                        <a:rPr lang="en-GB" sz="2000" dirty="0" smtClean="0"/>
                        <a:t> Bitterness”</a:t>
                      </a:r>
                    </a:p>
                  </a:txBody>
                  <a:tcPr/>
                </a:tc>
                <a:tc>
                  <a:txBody>
                    <a:bodyPr/>
                    <a:lstStyle/>
                    <a:p>
                      <a:r>
                        <a:rPr lang="en-GB" sz="2000" dirty="0" smtClean="0"/>
                        <a:t>Sung</a:t>
                      </a:r>
                      <a:r>
                        <a:rPr lang="en-GB" sz="2000" b="1" dirty="0" smtClean="0"/>
                        <a:t> New Song</a:t>
                      </a:r>
                      <a:endParaRPr lang="en-GB" sz="2000" b="1" dirty="0"/>
                    </a:p>
                  </a:txBody>
                  <a:tcPr/>
                </a:tc>
              </a:tr>
              <a:tr h="402585">
                <a:tc>
                  <a:txBody>
                    <a:bodyPr/>
                    <a:lstStyle/>
                    <a:p>
                      <a:r>
                        <a:rPr lang="en-GB" sz="2000" dirty="0" smtClean="0"/>
                        <a:t>Deborah</a:t>
                      </a:r>
                    </a:p>
                  </a:txBody>
                  <a:tcPr/>
                </a:tc>
                <a:tc>
                  <a:txBody>
                    <a:bodyPr/>
                    <a:lstStyle/>
                    <a:p>
                      <a:r>
                        <a:rPr lang="en-GB" sz="2000" dirty="0" smtClean="0"/>
                        <a:t>“Bee”</a:t>
                      </a:r>
                      <a:endParaRPr lang="en-GB" sz="2000" dirty="0"/>
                    </a:p>
                  </a:txBody>
                  <a:tcPr/>
                </a:tc>
                <a:tc>
                  <a:txBody>
                    <a:bodyPr/>
                    <a:lstStyle/>
                    <a:p>
                      <a:r>
                        <a:rPr lang="en-GB" sz="2000" b="1" dirty="0" smtClean="0"/>
                        <a:t>Judged</a:t>
                      </a:r>
                      <a:r>
                        <a:rPr lang="en-GB" sz="2000" baseline="0" dirty="0" smtClean="0"/>
                        <a:t> the people</a:t>
                      </a:r>
                      <a:endParaRPr lang="en-GB" sz="2000" dirty="0"/>
                    </a:p>
                  </a:txBody>
                  <a:tcPr/>
                </a:tc>
              </a:tr>
              <a:tr h="402585">
                <a:tc>
                  <a:txBody>
                    <a:bodyPr/>
                    <a:lstStyle/>
                    <a:p>
                      <a:r>
                        <a:rPr lang="en-GB" sz="2000" i="1" dirty="0" smtClean="0"/>
                        <a:t>Jezebel (Called herself)</a:t>
                      </a:r>
                    </a:p>
                  </a:txBody>
                  <a:tcPr/>
                </a:tc>
                <a:tc>
                  <a:txBody>
                    <a:bodyPr/>
                    <a:lstStyle/>
                    <a:p>
                      <a:r>
                        <a:rPr lang="en-GB" sz="2000" i="1" dirty="0" smtClean="0"/>
                        <a:t>“Baal Exalts”</a:t>
                      </a:r>
                    </a:p>
                  </a:txBody>
                  <a:tcPr/>
                </a:tc>
                <a:tc>
                  <a:txBody>
                    <a:bodyPr/>
                    <a:lstStyle/>
                    <a:p>
                      <a:r>
                        <a:rPr lang="en-GB" sz="2000" b="1" i="1" dirty="0" smtClean="0">
                          <a:solidFill>
                            <a:srgbClr val="FF0000"/>
                          </a:solidFill>
                        </a:rPr>
                        <a:t>Seduced</a:t>
                      </a:r>
                      <a:r>
                        <a:rPr lang="en-GB" sz="2000" i="1" dirty="0" smtClean="0"/>
                        <a:t> Yahweh’s Servants</a:t>
                      </a:r>
                    </a:p>
                  </a:txBody>
                  <a:tcPr/>
                </a:tc>
              </a:tr>
              <a:tr h="402585">
                <a:tc>
                  <a:txBody>
                    <a:bodyPr/>
                    <a:lstStyle/>
                    <a:p>
                      <a:r>
                        <a:rPr lang="en-GB" sz="2000" dirty="0" smtClean="0"/>
                        <a:t>Huldah</a:t>
                      </a:r>
                    </a:p>
                  </a:txBody>
                  <a:tcPr/>
                </a:tc>
                <a:tc>
                  <a:txBody>
                    <a:bodyPr/>
                    <a:lstStyle/>
                    <a:p>
                      <a:r>
                        <a:rPr lang="en-GB" sz="2000" dirty="0" smtClean="0"/>
                        <a:t>“Weasel”</a:t>
                      </a:r>
                    </a:p>
                  </a:txBody>
                  <a:tcPr/>
                </a:tc>
                <a:tc>
                  <a:txBody>
                    <a:bodyPr/>
                    <a:lstStyle/>
                    <a:p>
                      <a:r>
                        <a:rPr lang="en-GB" sz="2000" b="1" dirty="0" smtClean="0"/>
                        <a:t>Spoke</a:t>
                      </a:r>
                      <a:r>
                        <a:rPr lang="en-GB" sz="2000" dirty="0" smtClean="0"/>
                        <a:t> </a:t>
                      </a:r>
                      <a:r>
                        <a:rPr lang="en-GB" sz="2000" b="1" dirty="0" smtClean="0"/>
                        <a:t>the word </a:t>
                      </a:r>
                      <a:r>
                        <a:rPr lang="en-GB" sz="2000" dirty="0" smtClean="0"/>
                        <a:t>of Yahweh</a:t>
                      </a:r>
                      <a:endParaRPr lang="en-GB" sz="2000" dirty="0"/>
                    </a:p>
                  </a:txBody>
                  <a:tcPr/>
                </a:tc>
              </a:tr>
              <a:tr h="402585">
                <a:tc>
                  <a:txBody>
                    <a:bodyPr/>
                    <a:lstStyle/>
                    <a:p>
                      <a:r>
                        <a:rPr lang="en-GB" sz="2000" dirty="0" smtClean="0"/>
                        <a:t>Noadiah</a:t>
                      </a:r>
                    </a:p>
                  </a:txBody>
                  <a:tcPr/>
                </a:tc>
                <a:tc>
                  <a:txBody>
                    <a:bodyPr/>
                    <a:lstStyle/>
                    <a:p>
                      <a:r>
                        <a:rPr lang="en-GB" sz="2000" dirty="0" smtClean="0"/>
                        <a:t>“Yahweh Convenes”</a:t>
                      </a:r>
                    </a:p>
                  </a:txBody>
                  <a:tcPr/>
                </a:tc>
                <a:tc>
                  <a:txBody>
                    <a:bodyPr/>
                    <a:lstStyle/>
                    <a:p>
                      <a:r>
                        <a:rPr lang="en-GB" altLang="en-US" sz="2000" b="1" dirty="0" smtClean="0"/>
                        <a:t>Put</a:t>
                      </a:r>
                      <a:r>
                        <a:rPr lang="en-GB" altLang="en-US" sz="2000" dirty="0" smtClean="0"/>
                        <a:t> faithful in fear</a:t>
                      </a:r>
                      <a:endParaRPr lang="en-GB" sz="2000" dirty="0"/>
                    </a:p>
                  </a:txBody>
                  <a:tcPr/>
                </a:tc>
              </a:tr>
              <a:tr h="694873">
                <a:tc>
                  <a:txBody>
                    <a:bodyPr/>
                    <a:lstStyle/>
                    <a:p>
                      <a:r>
                        <a:rPr lang="en-GB" sz="2000" dirty="0" smtClean="0"/>
                        <a:t>Isaiah’s Wife</a:t>
                      </a:r>
                    </a:p>
                  </a:txBody>
                  <a:tcPr/>
                </a:tc>
                <a:tc>
                  <a:txBody>
                    <a:bodyPr/>
                    <a:lstStyle/>
                    <a:p>
                      <a:r>
                        <a:rPr lang="en-GB" sz="2000" dirty="0" smtClean="0"/>
                        <a:t>Wife of “Saved</a:t>
                      </a:r>
                    </a:p>
                    <a:p>
                      <a:r>
                        <a:rPr lang="en-GB" sz="2000" dirty="0" smtClean="0"/>
                        <a:t>of Yahweh”</a:t>
                      </a:r>
                    </a:p>
                  </a:txBody>
                  <a:tcPr/>
                </a:tc>
                <a:tc>
                  <a:txBody>
                    <a:bodyPr/>
                    <a:lstStyle/>
                    <a:p>
                      <a:r>
                        <a:rPr lang="en-GB" sz="2000" b="1" dirty="0" smtClean="0"/>
                        <a:t>Warned</a:t>
                      </a:r>
                      <a:r>
                        <a:rPr lang="en-GB" sz="2000" dirty="0" smtClean="0"/>
                        <a:t> the Ecclesia of coming Judgments</a:t>
                      </a:r>
                    </a:p>
                  </a:txBody>
                  <a:tcPr/>
                </a:tc>
              </a:tr>
              <a:tr h="694873">
                <a:tc>
                  <a:txBody>
                    <a:bodyPr/>
                    <a:lstStyle/>
                    <a:p>
                      <a:r>
                        <a:rPr lang="en-GB" sz="2000" dirty="0" smtClean="0"/>
                        <a:t>Daughters of Israel</a:t>
                      </a:r>
                    </a:p>
                  </a:txBody>
                  <a:tcPr/>
                </a:tc>
                <a:tc>
                  <a:txBody>
                    <a:bodyPr/>
                    <a:lstStyle/>
                    <a:p>
                      <a:r>
                        <a:rPr lang="en-GB" sz="2000" dirty="0" smtClean="0"/>
                        <a:t>“Daughters of Prince with El”</a:t>
                      </a:r>
                    </a:p>
                  </a:txBody>
                  <a:tcPr/>
                </a:tc>
                <a:tc>
                  <a:txBody>
                    <a:bodyPr/>
                    <a:lstStyle/>
                    <a:p>
                      <a:r>
                        <a:rPr lang="en-GB" sz="2000" b="1" i="1" dirty="0" smtClean="0">
                          <a:solidFill>
                            <a:srgbClr val="FF0000"/>
                          </a:solidFill>
                        </a:rPr>
                        <a:t>Lied</a:t>
                      </a:r>
                      <a:r>
                        <a:rPr lang="en-GB" sz="2000" i="1" dirty="0" smtClean="0"/>
                        <a:t> to Yahweh’s people</a:t>
                      </a:r>
                    </a:p>
                  </a:txBody>
                  <a:tcPr/>
                </a:tc>
              </a:tr>
              <a:tr h="40258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2000" dirty="0" smtClean="0"/>
                        <a:t>Anna</a:t>
                      </a:r>
                    </a:p>
                  </a:txBody>
                  <a:tcPr/>
                </a:tc>
                <a:tc>
                  <a:txBody>
                    <a:bodyPr/>
                    <a:lstStyle/>
                    <a:p>
                      <a:r>
                        <a:rPr lang="en-GB" sz="2000" dirty="0" smtClean="0"/>
                        <a:t>“Grace”</a:t>
                      </a:r>
                    </a:p>
                  </a:txBody>
                  <a:tcPr/>
                </a:tc>
                <a:tc>
                  <a:txBody>
                    <a:bodyPr/>
                    <a:lstStyle/>
                    <a:p>
                      <a:r>
                        <a:rPr lang="en-GB" sz="2000" b="1" dirty="0" smtClean="0"/>
                        <a:t>Waiting</a:t>
                      </a:r>
                      <a:r>
                        <a:rPr lang="en-GB" sz="2000" dirty="0" smtClean="0"/>
                        <a:t> Ecclesia</a:t>
                      </a:r>
                      <a:endParaRPr lang="en-GB" sz="2000" dirty="0"/>
                    </a:p>
                  </a:txBody>
                  <a:tcPr/>
                </a:tc>
              </a:tr>
              <a:tr h="69487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2000" dirty="0" smtClean="0"/>
                        <a:t>Daughters of Philip</a:t>
                      </a:r>
                    </a:p>
                  </a:txBody>
                  <a:tcPr/>
                </a:tc>
                <a:tc>
                  <a:txBody>
                    <a:bodyPr/>
                    <a:lstStyle/>
                    <a:p>
                      <a:r>
                        <a:rPr lang="en-GB" sz="2000" dirty="0" smtClean="0"/>
                        <a:t>Daughters of “Lover of Horses”</a:t>
                      </a:r>
                    </a:p>
                  </a:txBody>
                  <a:tcPr/>
                </a:tc>
                <a:tc>
                  <a:txBody>
                    <a:bodyPr/>
                    <a:lstStyle/>
                    <a:p>
                      <a:r>
                        <a:rPr lang="en-GB" sz="2000" b="1" dirty="0" smtClean="0">
                          <a:solidFill>
                            <a:schemeClr val="tx1"/>
                          </a:solidFill>
                        </a:rPr>
                        <a:t>Virgins</a:t>
                      </a:r>
                      <a:r>
                        <a:rPr lang="en-GB" sz="2000" dirty="0" smtClean="0"/>
                        <a:t> which did Prophesy</a:t>
                      </a:r>
                    </a:p>
                  </a:txBody>
                  <a:tcPr/>
                </a:tc>
              </a:tr>
            </a:tbl>
          </a:graphicData>
        </a:graphic>
      </p:graphicFrame>
      <p:sp>
        <p:nvSpPr>
          <p:cNvPr id="5" name="Rectangle 4"/>
          <p:cNvSpPr/>
          <p:nvPr/>
        </p:nvSpPr>
        <p:spPr>
          <a:xfrm>
            <a:off x="2232869" y="4989242"/>
            <a:ext cx="9264751" cy="694843"/>
          </a:xfrm>
          <a:prstGeom prst="rect">
            <a:avLst/>
          </a:prstGeom>
          <a:solidFill>
            <a:srgbClr val="FFFF00">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Rectangle 8"/>
          <p:cNvSpPr/>
          <p:nvPr/>
        </p:nvSpPr>
        <p:spPr>
          <a:xfrm>
            <a:off x="2231471" y="2487922"/>
            <a:ext cx="9264751" cy="694843"/>
          </a:xfrm>
          <a:prstGeom prst="rect">
            <a:avLst/>
          </a:prstGeom>
          <a:solidFill>
            <a:srgbClr val="FFFF00">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Title 5"/>
          <p:cNvSpPr>
            <a:spLocks noGrp="1"/>
          </p:cNvSpPr>
          <p:nvPr>
            <p:ph type="title"/>
          </p:nvPr>
        </p:nvSpPr>
        <p:spPr/>
        <p:txBody>
          <a:bodyPr/>
          <a:lstStyle/>
          <a:p>
            <a:r>
              <a:rPr lang="en-GB" dirty="0"/>
              <a:t>The Prophetesses in Israel</a:t>
            </a:r>
          </a:p>
        </p:txBody>
      </p:sp>
    </p:spTree>
    <p:extLst>
      <p:ext uri="{BB962C8B-B14F-4D97-AF65-F5344CB8AC3E}">
        <p14:creationId xmlns:p14="http://schemas.microsoft.com/office/powerpoint/2010/main" val="29617008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Daughter </a:t>
            </a:r>
            <a:r>
              <a:rPr lang="en-GB" dirty="0"/>
              <a:t>of Phanuel</a:t>
            </a:r>
          </a:p>
        </p:txBody>
      </p:sp>
      <p:sp>
        <p:nvSpPr>
          <p:cNvPr id="3" name="Content Placeholder 2"/>
          <p:cNvSpPr>
            <a:spLocks noGrp="1"/>
          </p:cNvSpPr>
          <p:nvPr>
            <p:ph idx="1"/>
          </p:nvPr>
        </p:nvSpPr>
        <p:spPr/>
        <p:txBody>
          <a:bodyPr>
            <a:normAutofit fontScale="92500" lnSpcReduction="20000"/>
          </a:bodyPr>
          <a:lstStyle/>
          <a:p>
            <a:r>
              <a:rPr lang="en-GB" sz="2400" dirty="0" smtClean="0"/>
              <a:t>Phanuel is the Greek equivalent </a:t>
            </a:r>
            <a:r>
              <a:rPr lang="en-GB" sz="2400" b="1" dirty="0" smtClean="0"/>
              <a:t>“Peniel”</a:t>
            </a:r>
            <a:r>
              <a:rPr lang="en-GB" sz="2400" b="1" dirty="0"/>
              <a:t> </a:t>
            </a:r>
            <a:endParaRPr lang="en-GB" sz="2400" b="1" dirty="0" smtClean="0"/>
          </a:p>
          <a:p>
            <a:r>
              <a:rPr lang="en-GB" sz="2400" dirty="0" smtClean="0"/>
              <a:t>Hebrew for </a:t>
            </a:r>
            <a:r>
              <a:rPr lang="en-GB" sz="2400" b="1" dirty="0" smtClean="0"/>
              <a:t>“Face of El”</a:t>
            </a:r>
          </a:p>
          <a:p>
            <a:r>
              <a:rPr lang="en-GB" sz="2400" i="1" dirty="0" smtClean="0"/>
              <a:t>“And </a:t>
            </a:r>
            <a:r>
              <a:rPr lang="en-GB" sz="2400" i="1" dirty="0"/>
              <a:t>Jacob called the name of the place Peniel: for I have seen God face to face, and my life is </a:t>
            </a:r>
            <a:r>
              <a:rPr lang="en-GB" sz="2400" i="1" dirty="0" smtClean="0"/>
              <a:t>preserved” </a:t>
            </a:r>
            <a:r>
              <a:rPr lang="en-GB" sz="2000" i="1" dirty="0" smtClean="0"/>
              <a:t>Gen </a:t>
            </a:r>
            <a:r>
              <a:rPr lang="en-GB" sz="2000" i="1" dirty="0"/>
              <a:t>32:30</a:t>
            </a:r>
          </a:p>
          <a:p>
            <a:r>
              <a:rPr lang="en-GB" sz="2400" b="1" dirty="0" smtClean="0"/>
              <a:t>So Anna was the daughter of one who was called the “Face of El” and that symbolised that a wrestling had taken place and who’s character by name symbolised “GOD Manifestation”</a:t>
            </a:r>
          </a:p>
          <a:p>
            <a:endParaRPr lang="en-GB" sz="2400" b="1" dirty="0"/>
          </a:p>
          <a:p>
            <a:r>
              <a:rPr lang="en-GB" sz="2400" dirty="0" smtClean="0"/>
              <a:t>Do you think having been a widow for 84 years would have been a struggle a wrestling with emotions and difficulties?</a:t>
            </a:r>
            <a:endParaRPr lang="en-GB" sz="2400" dirty="0"/>
          </a:p>
        </p:txBody>
      </p:sp>
    </p:spTree>
    <p:extLst>
      <p:ext uri="{BB962C8B-B14F-4D97-AF65-F5344CB8AC3E}">
        <p14:creationId xmlns:p14="http://schemas.microsoft.com/office/powerpoint/2010/main" val="17936006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Of the Tribe of </a:t>
            </a:r>
            <a:r>
              <a:rPr lang="en-GB" dirty="0"/>
              <a:t>A</a:t>
            </a:r>
            <a:r>
              <a:rPr lang="en-GB" dirty="0" smtClean="0"/>
              <a:t>sher</a:t>
            </a:r>
            <a:endParaRPr lang="en-GB" dirty="0"/>
          </a:p>
        </p:txBody>
      </p:sp>
      <p:sp>
        <p:nvSpPr>
          <p:cNvPr id="4" name="Content Placeholder 3"/>
          <p:cNvSpPr>
            <a:spLocks noGrp="1"/>
          </p:cNvSpPr>
          <p:nvPr>
            <p:ph idx="1"/>
          </p:nvPr>
        </p:nvSpPr>
        <p:spPr>
          <a:xfrm>
            <a:off x="2589212" y="2133600"/>
            <a:ext cx="8915400" cy="4409704"/>
          </a:xfrm>
        </p:spPr>
        <p:txBody>
          <a:bodyPr>
            <a:normAutofit fontScale="92500" lnSpcReduction="10000"/>
          </a:bodyPr>
          <a:lstStyle/>
          <a:p>
            <a:r>
              <a:rPr lang="en-GB" sz="2600" dirty="0"/>
              <a:t>Asher was the 8th Son of Jacob by Zilpha</a:t>
            </a:r>
          </a:p>
          <a:p>
            <a:r>
              <a:rPr lang="en-GB" sz="2600" dirty="0"/>
              <a:t>Look what Mosses says in </a:t>
            </a:r>
            <a:r>
              <a:rPr lang="en-GB" sz="2600" b="1" dirty="0"/>
              <a:t>Duet 33:24-25</a:t>
            </a:r>
          </a:p>
          <a:p>
            <a:r>
              <a:rPr lang="en-GB" sz="2600" dirty="0"/>
              <a:t>Asher "abode on the sea shore in his breaches" (creeks) </a:t>
            </a:r>
            <a:r>
              <a:rPr lang="en-GB" sz="2600" b="1" dirty="0"/>
              <a:t>Jud </a:t>
            </a:r>
            <a:r>
              <a:rPr lang="en-GB" sz="2600" b="1" dirty="0" smtClean="0"/>
              <a:t>5:17-18</a:t>
            </a:r>
          </a:p>
          <a:p>
            <a:r>
              <a:rPr lang="en-GB" sz="2600" dirty="0"/>
              <a:t>Jacob (Gen 49:20) prophesied: "out of Asher his bread shall be fat (the fat that comes from him shall be his own bread, so fruitful shall be his soil</a:t>
            </a:r>
            <a:r>
              <a:rPr lang="en-GB" sz="2600" dirty="0" smtClean="0"/>
              <a:t>).</a:t>
            </a:r>
          </a:p>
          <a:p>
            <a:r>
              <a:rPr lang="en-GB" sz="2600" b="1" dirty="0"/>
              <a:t>Asher and Simeon are the only </a:t>
            </a:r>
            <a:r>
              <a:rPr lang="en-GB" sz="2600" b="1" dirty="0" smtClean="0"/>
              <a:t>tribes which </a:t>
            </a:r>
            <a:r>
              <a:rPr lang="en-GB" sz="2600" b="1" dirty="0"/>
              <a:t>produced no </a:t>
            </a:r>
            <a:r>
              <a:rPr lang="en-GB" sz="2600" b="1" dirty="0" smtClean="0"/>
              <a:t>man of note </a:t>
            </a:r>
            <a:r>
              <a:rPr lang="en-GB" sz="2600" b="1" dirty="0"/>
              <a:t>or </a:t>
            </a:r>
            <a:r>
              <a:rPr lang="en-GB" sz="2600" b="1" dirty="0" smtClean="0"/>
              <a:t>judge</a:t>
            </a:r>
          </a:p>
          <a:p>
            <a:r>
              <a:rPr lang="en-GB" sz="2600" b="1" dirty="0" smtClean="0"/>
              <a:t>It </a:t>
            </a:r>
            <a:r>
              <a:rPr lang="en-GB" sz="2600" b="1" dirty="0"/>
              <a:t>is remarkable </a:t>
            </a:r>
            <a:r>
              <a:rPr lang="en-GB" sz="2600" b="1" dirty="0" smtClean="0"/>
              <a:t>Anna </a:t>
            </a:r>
            <a:r>
              <a:rPr lang="en-GB" sz="2600" b="1" dirty="0"/>
              <a:t>is the only one of note mentioned in Scripture of the tribe of </a:t>
            </a:r>
            <a:r>
              <a:rPr lang="en-GB" sz="2600" b="1" dirty="0" smtClean="0"/>
              <a:t>Asher</a:t>
            </a:r>
          </a:p>
          <a:p>
            <a:endParaRPr lang="en-GB" sz="2400" dirty="0"/>
          </a:p>
          <a:p>
            <a:endParaRPr lang="en-GB" sz="2400" dirty="0" smtClean="0"/>
          </a:p>
          <a:p>
            <a:endParaRPr lang="en-GB" sz="2400" dirty="0"/>
          </a:p>
        </p:txBody>
      </p:sp>
    </p:spTree>
    <p:extLst>
      <p:ext uri="{BB962C8B-B14F-4D97-AF65-F5344CB8AC3E}">
        <p14:creationId xmlns:p14="http://schemas.microsoft.com/office/powerpoint/2010/main" val="15724266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Of the Tribe of </a:t>
            </a:r>
            <a:r>
              <a:rPr lang="en-GB" dirty="0"/>
              <a:t>A</a:t>
            </a:r>
            <a:r>
              <a:rPr lang="en-GB" dirty="0" smtClean="0"/>
              <a:t>sher</a:t>
            </a:r>
            <a:endParaRPr lang="en-GB" dirty="0"/>
          </a:p>
        </p:txBody>
      </p:sp>
      <p:sp>
        <p:nvSpPr>
          <p:cNvPr id="3" name="Content Placeholder 2"/>
          <p:cNvSpPr>
            <a:spLocks noGrp="1"/>
          </p:cNvSpPr>
          <p:nvPr>
            <p:ph idx="1"/>
          </p:nvPr>
        </p:nvSpPr>
        <p:spPr/>
        <p:txBody>
          <a:bodyPr>
            <a:noAutofit/>
          </a:bodyPr>
          <a:lstStyle/>
          <a:p>
            <a:r>
              <a:rPr lang="en-GB" sz="2400" dirty="0"/>
              <a:t>Anna </a:t>
            </a:r>
            <a:r>
              <a:rPr lang="en-GB" sz="2400" dirty="0" smtClean="0"/>
              <a:t>means “</a:t>
            </a:r>
            <a:r>
              <a:rPr lang="en-GB" sz="2400" b="1" dirty="0" smtClean="0"/>
              <a:t>Grace”</a:t>
            </a:r>
            <a:r>
              <a:rPr lang="en-GB" sz="2400" dirty="0" smtClean="0"/>
              <a:t> </a:t>
            </a:r>
            <a:r>
              <a:rPr lang="en-GB" sz="2400" dirty="0"/>
              <a:t>whilst her father's name (Phaniel or Peniel) means </a:t>
            </a:r>
            <a:r>
              <a:rPr lang="en-GB" sz="2400" b="1" dirty="0"/>
              <a:t>"The </a:t>
            </a:r>
            <a:r>
              <a:rPr lang="en-GB" sz="2400" b="1" dirty="0" smtClean="0"/>
              <a:t>Face </a:t>
            </a:r>
            <a:r>
              <a:rPr lang="en-GB" sz="2400" b="1" dirty="0"/>
              <a:t>of El" </a:t>
            </a:r>
            <a:r>
              <a:rPr lang="en-GB" sz="2400" dirty="0"/>
              <a:t>(God), and the tribe with which she was connected </a:t>
            </a:r>
            <a:r>
              <a:rPr lang="en-GB" sz="2400" dirty="0" smtClean="0"/>
              <a:t>Asher </a:t>
            </a:r>
            <a:r>
              <a:rPr lang="en-GB" sz="2400" dirty="0"/>
              <a:t>means </a:t>
            </a:r>
            <a:r>
              <a:rPr lang="en-GB" sz="2400" dirty="0" smtClean="0"/>
              <a:t>“</a:t>
            </a:r>
            <a:r>
              <a:rPr lang="en-GB" sz="2400" b="1" dirty="0" smtClean="0"/>
              <a:t>Blessed </a:t>
            </a:r>
            <a:r>
              <a:rPr lang="en-GB" sz="2400" b="1" dirty="0"/>
              <a:t>or </a:t>
            </a:r>
            <a:r>
              <a:rPr lang="en-GB" sz="2400" b="1" dirty="0" smtClean="0"/>
              <a:t>Happy”. </a:t>
            </a:r>
            <a:endParaRPr lang="en-GB" sz="2400" b="1" dirty="0"/>
          </a:p>
          <a:p>
            <a:r>
              <a:rPr lang="en-GB" sz="2400" dirty="0" smtClean="0"/>
              <a:t>Her name </a:t>
            </a:r>
            <a:r>
              <a:rPr lang="en-GB" sz="2400" dirty="0"/>
              <a:t>reads like an exhortation, spelling out the message. </a:t>
            </a:r>
            <a:endParaRPr lang="en-GB" sz="2400" dirty="0" smtClean="0"/>
          </a:p>
          <a:p>
            <a:pPr marL="0" indent="0">
              <a:buNone/>
            </a:pPr>
            <a:r>
              <a:rPr lang="en-GB" sz="2400" dirty="0" smtClean="0"/>
              <a:t>	</a:t>
            </a:r>
            <a:r>
              <a:rPr lang="en-GB" sz="2400" b="1" i="1" dirty="0" smtClean="0"/>
              <a:t>"</a:t>
            </a:r>
            <a:r>
              <a:rPr lang="en-GB" sz="2400" b="1" i="1" dirty="0"/>
              <a:t>From the Grace or Favour that comes from the </a:t>
            </a:r>
            <a:r>
              <a:rPr lang="en-GB" sz="2400" b="1" i="1" dirty="0" smtClean="0"/>
              <a:t>	Presence </a:t>
            </a:r>
            <a:r>
              <a:rPr lang="en-GB" sz="2400" b="1" i="1" dirty="0"/>
              <a:t>of God there is found Happiness. " </a:t>
            </a:r>
            <a:endParaRPr lang="en-GB" sz="2400" b="1" i="1" dirty="0" smtClean="0"/>
          </a:p>
          <a:p>
            <a:pPr marL="0" indent="0">
              <a:buNone/>
            </a:pPr>
            <a:r>
              <a:rPr lang="en-GB" sz="2400" dirty="0" smtClean="0"/>
              <a:t>											</a:t>
            </a:r>
            <a:r>
              <a:rPr lang="en-GB" sz="1600" i="1" dirty="0" smtClean="0"/>
              <a:t>(The </a:t>
            </a:r>
            <a:r>
              <a:rPr lang="en-GB" sz="1600" i="1" dirty="0"/>
              <a:t>Story of the Bible, vol. 5, p. </a:t>
            </a:r>
            <a:r>
              <a:rPr lang="en-GB" sz="1600" i="1" dirty="0" smtClean="0"/>
              <a:t>125).</a:t>
            </a:r>
            <a:endParaRPr lang="en-GB" sz="1600" i="1" dirty="0"/>
          </a:p>
        </p:txBody>
      </p:sp>
    </p:spTree>
    <p:extLst>
      <p:ext uri="{BB962C8B-B14F-4D97-AF65-F5344CB8AC3E}">
        <p14:creationId xmlns:p14="http://schemas.microsoft.com/office/powerpoint/2010/main" val="304618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49370" y="4678879"/>
            <a:ext cx="1900231" cy="2014784"/>
          </a:xfrm>
          <a:prstGeom prst="rect">
            <a:avLst/>
          </a:prstGeom>
          <a:ln>
            <a:noFill/>
          </a:ln>
          <a:effectLst>
            <a:softEdge rad="112500"/>
          </a:effectLst>
        </p:spPr>
      </p:pic>
      <p:sp>
        <p:nvSpPr>
          <p:cNvPr id="2" name="Title 1"/>
          <p:cNvSpPr>
            <a:spLocks noGrp="1"/>
          </p:cNvSpPr>
          <p:nvPr>
            <p:ph type="title"/>
          </p:nvPr>
        </p:nvSpPr>
        <p:spPr/>
        <p:txBody>
          <a:bodyPr/>
          <a:lstStyle/>
          <a:p>
            <a:r>
              <a:rPr lang="en-GB" dirty="0" smtClean="0"/>
              <a:t>Anna was a Widow</a:t>
            </a:r>
            <a:endParaRPr lang="en-GB" dirty="0"/>
          </a:p>
        </p:txBody>
      </p:sp>
      <p:sp>
        <p:nvSpPr>
          <p:cNvPr id="3" name="Content Placeholder 2"/>
          <p:cNvSpPr>
            <a:spLocks noGrp="1"/>
          </p:cNvSpPr>
          <p:nvPr>
            <p:ph idx="1"/>
          </p:nvPr>
        </p:nvSpPr>
        <p:spPr/>
        <p:txBody>
          <a:bodyPr>
            <a:normAutofit lnSpcReduction="10000"/>
          </a:bodyPr>
          <a:lstStyle/>
          <a:p>
            <a:r>
              <a:rPr lang="en-GB" sz="2400" dirty="0" smtClean="0"/>
              <a:t>Widows have always been protected by YAHWEH</a:t>
            </a:r>
          </a:p>
          <a:p>
            <a:r>
              <a:rPr lang="en-GB" sz="2400" b="1" dirty="0"/>
              <a:t>Ex </a:t>
            </a:r>
            <a:r>
              <a:rPr lang="en-GB" sz="2400" b="1" dirty="0" smtClean="0"/>
              <a:t>22:22-24</a:t>
            </a:r>
          </a:p>
          <a:p>
            <a:pPr marL="0" indent="0">
              <a:buNone/>
            </a:pPr>
            <a:r>
              <a:rPr lang="en-GB" sz="2400" i="1" dirty="0" smtClean="0"/>
              <a:t>Ye </a:t>
            </a:r>
            <a:r>
              <a:rPr lang="en-GB" sz="2400" i="1" dirty="0"/>
              <a:t>shall not </a:t>
            </a:r>
            <a:r>
              <a:rPr lang="en-GB" sz="2400" b="1" i="1" dirty="0"/>
              <a:t>afflict any widow</a:t>
            </a:r>
            <a:r>
              <a:rPr lang="en-GB" sz="2400" i="1" dirty="0"/>
              <a:t>, or fatherless child.</a:t>
            </a:r>
          </a:p>
          <a:p>
            <a:pPr marL="0" indent="0">
              <a:buNone/>
            </a:pPr>
            <a:r>
              <a:rPr lang="en-GB" sz="2400" i="1" dirty="0" smtClean="0"/>
              <a:t>If </a:t>
            </a:r>
            <a:r>
              <a:rPr lang="en-GB" sz="2400" i="1" dirty="0"/>
              <a:t>thou afflict them in any wise, and they cry at all unto me, I will surely hear their cry;</a:t>
            </a:r>
          </a:p>
          <a:p>
            <a:pPr marL="0" indent="0">
              <a:buNone/>
            </a:pPr>
            <a:r>
              <a:rPr lang="en-GB" sz="2400" i="1" dirty="0" smtClean="0"/>
              <a:t>And </a:t>
            </a:r>
            <a:r>
              <a:rPr lang="en-GB" sz="2400" i="1" dirty="0"/>
              <a:t>my wrath shall wax hot, and I will kill you </a:t>
            </a:r>
            <a:r>
              <a:rPr lang="en-GB" sz="2400" i="1" dirty="0" smtClean="0"/>
              <a:t>with</a:t>
            </a:r>
          </a:p>
          <a:p>
            <a:pPr marL="0" indent="0">
              <a:buNone/>
            </a:pPr>
            <a:r>
              <a:rPr lang="en-GB" sz="2400" i="1" dirty="0" smtClean="0"/>
              <a:t>the </a:t>
            </a:r>
            <a:r>
              <a:rPr lang="en-GB" sz="2400" i="1" dirty="0"/>
              <a:t>sword; and your wives shall be widows</a:t>
            </a:r>
            <a:r>
              <a:rPr lang="en-GB" sz="2400" i="1" dirty="0" smtClean="0"/>
              <a:t>,</a:t>
            </a:r>
          </a:p>
          <a:p>
            <a:pPr marL="0" indent="0">
              <a:buNone/>
            </a:pPr>
            <a:r>
              <a:rPr lang="en-GB" sz="2400" i="1" dirty="0" smtClean="0"/>
              <a:t>and </a:t>
            </a:r>
            <a:r>
              <a:rPr lang="en-GB" sz="2400" i="1" dirty="0"/>
              <a:t>your children fatherless</a:t>
            </a:r>
            <a:r>
              <a:rPr lang="en-GB" sz="2400" i="1" dirty="0" smtClean="0"/>
              <a:t>.</a:t>
            </a:r>
          </a:p>
        </p:txBody>
      </p:sp>
    </p:spTree>
    <p:extLst>
      <p:ext uri="{BB962C8B-B14F-4D97-AF65-F5344CB8AC3E}">
        <p14:creationId xmlns:p14="http://schemas.microsoft.com/office/powerpoint/2010/main" val="36176261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Anna was a Widow</a:t>
            </a:r>
            <a:endParaRPr lang="en-GB" dirty="0"/>
          </a:p>
        </p:txBody>
      </p:sp>
      <p:sp>
        <p:nvSpPr>
          <p:cNvPr id="3" name="Content Placeholder 2"/>
          <p:cNvSpPr>
            <a:spLocks noGrp="1"/>
          </p:cNvSpPr>
          <p:nvPr>
            <p:ph idx="1"/>
          </p:nvPr>
        </p:nvSpPr>
        <p:spPr/>
        <p:txBody>
          <a:bodyPr>
            <a:normAutofit/>
          </a:bodyPr>
          <a:lstStyle/>
          <a:p>
            <a:r>
              <a:rPr lang="en-GB" sz="2400" b="1" dirty="0" smtClean="0"/>
              <a:t>1 Tim 5:3-16</a:t>
            </a:r>
          </a:p>
          <a:p>
            <a:r>
              <a:rPr lang="en-GB" sz="2400" dirty="0" smtClean="0"/>
              <a:t>Tells us much about this most needy section of the community</a:t>
            </a:r>
          </a:p>
          <a:p>
            <a:endParaRPr lang="en-GB" sz="24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49370" y="4678879"/>
            <a:ext cx="1900231" cy="2014784"/>
          </a:xfrm>
          <a:prstGeom prst="rect">
            <a:avLst/>
          </a:prstGeom>
          <a:ln>
            <a:noFill/>
          </a:ln>
          <a:effectLst>
            <a:softEdge rad="112500"/>
          </a:effectLst>
        </p:spPr>
      </p:pic>
    </p:spTree>
    <p:extLst>
      <p:ext uri="{BB962C8B-B14F-4D97-AF65-F5344CB8AC3E}">
        <p14:creationId xmlns:p14="http://schemas.microsoft.com/office/powerpoint/2010/main" val="21185916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Luke’s gospel record</a:t>
            </a:r>
            <a:endParaRPr lang="en-GB" dirty="0"/>
          </a:p>
        </p:txBody>
      </p:sp>
      <p:sp>
        <p:nvSpPr>
          <p:cNvPr id="3" name="Content Placeholder 2"/>
          <p:cNvSpPr>
            <a:spLocks noGrp="1"/>
          </p:cNvSpPr>
          <p:nvPr>
            <p:ph idx="1"/>
          </p:nvPr>
        </p:nvSpPr>
        <p:spPr/>
        <p:txBody>
          <a:bodyPr>
            <a:normAutofit/>
          </a:bodyPr>
          <a:lstStyle/>
          <a:p>
            <a:r>
              <a:rPr lang="en-GB" sz="2400" dirty="0" smtClean="0"/>
              <a:t>Only Matthew &amp; Luke give any details of the events surrounding the birth of Lord Jesus Christ</a:t>
            </a:r>
          </a:p>
          <a:p>
            <a:r>
              <a:rPr lang="en-GB" sz="2400" dirty="0" smtClean="0"/>
              <a:t>Only Luke describes this event of bringing Christ to the Temple 40 days after his birth.</a:t>
            </a:r>
          </a:p>
          <a:p>
            <a:r>
              <a:rPr lang="en-GB" sz="2400" dirty="0" smtClean="0"/>
              <a:t>Only Luke records the accounts of Anna and Simeon</a:t>
            </a:r>
          </a:p>
          <a:p>
            <a:r>
              <a:rPr lang="en-GB" sz="2400" dirty="0" smtClean="0"/>
              <a:t>Why does Luke only record these things ?</a:t>
            </a:r>
            <a:endParaRPr lang="en-GB" sz="2400" dirty="0"/>
          </a:p>
          <a:p>
            <a:endParaRPr lang="en-GB" sz="2400" dirty="0" smtClean="0"/>
          </a:p>
        </p:txBody>
      </p:sp>
    </p:spTree>
    <p:extLst>
      <p:ext uri="{BB962C8B-B14F-4D97-AF65-F5344CB8AC3E}">
        <p14:creationId xmlns:p14="http://schemas.microsoft.com/office/powerpoint/2010/main" val="8665583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Anna was a Widow</a:t>
            </a:r>
            <a:endParaRPr lang="en-GB" dirty="0"/>
          </a:p>
        </p:txBody>
      </p:sp>
      <p:sp>
        <p:nvSpPr>
          <p:cNvPr id="3" name="Content Placeholder 2"/>
          <p:cNvSpPr>
            <a:spLocks noGrp="1"/>
          </p:cNvSpPr>
          <p:nvPr>
            <p:ph idx="1"/>
          </p:nvPr>
        </p:nvSpPr>
        <p:spPr/>
        <p:txBody>
          <a:bodyPr>
            <a:normAutofit/>
          </a:bodyPr>
          <a:lstStyle/>
          <a:p>
            <a:r>
              <a:rPr lang="en-GB" sz="2400" dirty="0" smtClean="0"/>
              <a:t>James 1:27</a:t>
            </a:r>
            <a:endParaRPr lang="en-GB" sz="2400" i="1" dirty="0"/>
          </a:p>
          <a:p>
            <a:pPr marL="0" indent="0">
              <a:buNone/>
            </a:pPr>
            <a:r>
              <a:rPr lang="en-GB" sz="2400" i="1" dirty="0" smtClean="0"/>
              <a:t>Pure </a:t>
            </a:r>
            <a:r>
              <a:rPr lang="en-GB" sz="2400" i="1" dirty="0"/>
              <a:t>religion and undefiled before God and the Father is this, </a:t>
            </a:r>
            <a:r>
              <a:rPr lang="en-GB" sz="2400" b="1" i="1" dirty="0"/>
              <a:t>To visit the fatherless and widows </a:t>
            </a:r>
            <a:r>
              <a:rPr lang="en-GB" sz="2400" i="1" dirty="0"/>
              <a:t>in their affliction, and </a:t>
            </a:r>
            <a:r>
              <a:rPr lang="en-GB" sz="2400" b="1" i="1" dirty="0"/>
              <a:t>to keep himself unspotted from the </a:t>
            </a:r>
            <a:r>
              <a:rPr lang="en-GB" sz="2400" b="1" i="1" dirty="0" smtClean="0"/>
              <a:t>world</a:t>
            </a:r>
            <a:endParaRPr lang="en-GB" sz="2400" b="1" i="1" dirty="0"/>
          </a:p>
          <a:p>
            <a:endParaRPr lang="en-GB" sz="2400" i="1" dirty="0" smtClean="0"/>
          </a:p>
          <a:p>
            <a:r>
              <a:rPr lang="en-GB" sz="2400" dirty="0" smtClean="0"/>
              <a:t>Do we strive to fulfil these?</a:t>
            </a:r>
          </a:p>
          <a:p>
            <a:endParaRPr lang="en-GB" sz="2400" dirty="0" smtClean="0"/>
          </a:p>
          <a:p>
            <a:r>
              <a:rPr lang="en-GB" sz="2400" dirty="0" smtClean="0"/>
              <a:t>Christ from his birth and unknown to himself did</a:t>
            </a:r>
            <a:endParaRPr lang="en-GB" sz="24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49370" y="4678879"/>
            <a:ext cx="1900231" cy="2014784"/>
          </a:xfrm>
          <a:prstGeom prst="rect">
            <a:avLst/>
          </a:prstGeom>
          <a:ln>
            <a:noFill/>
          </a:ln>
          <a:effectLst>
            <a:softEdge rad="112500"/>
          </a:effectLst>
        </p:spPr>
      </p:pic>
    </p:spTree>
    <p:extLst>
      <p:ext uri="{BB962C8B-B14F-4D97-AF65-F5344CB8AC3E}">
        <p14:creationId xmlns:p14="http://schemas.microsoft.com/office/powerpoint/2010/main" val="28461659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Autofit/>
          </a:bodyPr>
          <a:lstStyle/>
          <a:p>
            <a:r>
              <a:rPr lang="en-GB" sz="2400" dirty="0" smtClean="0"/>
              <a:t>Wonderful hint of Anna in Psalms</a:t>
            </a:r>
          </a:p>
          <a:p>
            <a:pPr marL="457200" lvl="1" indent="0">
              <a:buNone/>
            </a:pPr>
            <a:r>
              <a:rPr lang="en-GB" sz="2400" b="1" dirty="0" smtClean="0"/>
              <a:t>Ps 92:13-14</a:t>
            </a:r>
          </a:p>
          <a:p>
            <a:r>
              <a:rPr lang="en-GB" sz="2400" dirty="0" smtClean="0"/>
              <a:t>David </a:t>
            </a:r>
            <a:r>
              <a:rPr lang="en-GB" sz="2400" dirty="0"/>
              <a:t>shared the same hope and expectation</a:t>
            </a:r>
          </a:p>
          <a:p>
            <a:pPr marL="0" indent="0">
              <a:buNone/>
            </a:pPr>
            <a:r>
              <a:rPr lang="en-GB" sz="2400" dirty="0" smtClean="0"/>
              <a:t>	</a:t>
            </a:r>
            <a:r>
              <a:rPr lang="en-GB" sz="2400" b="1" dirty="0"/>
              <a:t>Ps 27:4</a:t>
            </a:r>
          </a:p>
          <a:p>
            <a:pPr marL="0" indent="0">
              <a:buNone/>
            </a:pPr>
            <a:r>
              <a:rPr lang="en-GB" sz="2400" dirty="0" smtClean="0"/>
              <a:t>	Ps </a:t>
            </a:r>
            <a:r>
              <a:rPr lang="en-GB" sz="2400" dirty="0"/>
              <a:t>23 :</a:t>
            </a:r>
            <a:r>
              <a:rPr lang="en-GB" sz="2400" dirty="0" smtClean="0"/>
              <a:t>6</a:t>
            </a:r>
          </a:p>
          <a:p>
            <a:r>
              <a:rPr lang="en-GB" sz="2400" dirty="0" smtClean="0"/>
              <a:t>Apostle taught it</a:t>
            </a:r>
          </a:p>
          <a:p>
            <a:pPr marL="0" indent="0">
              <a:buNone/>
            </a:pPr>
            <a:r>
              <a:rPr lang="en-GB" sz="2400" dirty="0"/>
              <a:t>	</a:t>
            </a:r>
            <a:r>
              <a:rPr lang="en-GB" sz="2400" b="1" dirty="0" smtClean="0"/>
              <a:t>1 Cor 3:16-19   </a:t>
            </a:r>
            <a:r>
              <a:rPr lang="en-GB" sz="2400" dirty="0" smtClean="0"/>
              <a:t>&amp;    2 </a:t>
            </a:r>
            <a:r>
              <a:rPr lang="en-GB" sz="2400" dirty="0"/>
              <a:t>Cor </a:t>
            </a:r>
            <a:r>
              <a:rPr lang="en-GB" sz="2400" dirty="0" smtClean="0"/>
              <a:t>6:14-18</a:t>
            </a:r>
          </a:p>
        </p:txBody>
      </p:sp>
      <p:pic>
        <p:nvPicPr>
          <p:cNvPr id="6"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85758" y="5158747"/>
            <a:ext cx="2857500" cy="1504950"/>
          </a:xfrm>
          <a:prstGeom prst="rect">
            <a:avLst/>
          </a:prstGeom>
          <a:ln>
            <a:noFill/>
          </a:ln>
          <a:effectLst>
            <a:softEdge rad="112500"/>
          </a:effectLst>
        </p:spPr>
      </p:pic>
      <p:sp>
        <p:nvSpPr>
          <p:cNvPr id="3" name="Title 2"/>
          <p:cNvSpPr>
            <a:spLocks noGrp="1"/>
          </p:cNvSpPr>
          <p:nvPr>
            <p:ph type="title"/>
          </p:nvPr>
        </p:nvSpPr>
        <p:spPr/>
        <p:txBody>
          <a:bodyPr/>
          <a:lstStyle/>
          <a:p>
            <a:r>
              <a:rPr lang="en-GB" dirty="0"/>
              <a:t>Departed not from the </a:t>
            </a:r>
            <a:r>
              <a:rPr lang="en-GB" dirty="0" smtClean="0"/>
              <a:t>temple</a:t>
            </a:r>
            <a:endParaRPr lang="en-GB" dirty="0"/>
          </a:p>
        </p:txBody>
      </p:sp>
    </p:spTree>
    <p:extLst>
      <p:ext uri="{BB962C8B-B14F-4D97-AF65-F5344CB8AC3E}">
        <p14:creationId xmlns:p14="http://schemas.microsoft.com/office/powerpoint/2010/main" val="39666374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GB" sz="2400" dirty="0"/>
              <a:t>Served Yahweh</a:t>
            </a:r>
          </a:p>
          <a:p>
            <a:pPr lvl="1"/>
            <a:r>
              <a:rPr lang="en-GB" sz="2400" dirty="0"/>
              <a:t>Fasting</a:t>
            </a:r>
          </a:p>
          <a:p>
            <a:pPr lvl="1"/>
            <a:r>
              <a:rPr lang="en-GB" sz="2400" dirty="0"/>
              <a:t>Prayers</a:t>
            </a:r>
          </a:p>
          <a:p>
            <a:pPr lvl="1"/>
            <a:r>
              <a:rPr lang="en-GB" sz="2400" dirty="0"/>
              <a:t>Night &amp; </a:t>
            </a:r>
            <a:r>
              <a:rPr lang="en-GB" sz="2400" dirty="0" smtClean="0"/>
              <a:t>Day</a:t>
            </a:r>
          </a:p>
          <a:p>
            <a:pPr lvl="1"/>
            <a:endParaRPr lang="en-GB" sz="2400" dirty="0"/>
          </a:p>
          <a:p>
            <a:r>
              <a:rPr lang="en-GB" sz="2400" dirty="0" smtClean="0"/>
              <a:t>And she </a:t>
            </a:r>
            <a:r>
              <a:rPr lang="en-GB" sz="2400" dirty="0"/>
              <a:t>c</a:t>
            </a:r>
            <a:r>
              <a:rPr lang="en-GB" sz="2400" dirty="0" smtClean="0"/>
              <a:t>oming in that </a:t>
            </a:r>
            <a:r>
              <a:rPr lang="en-GB" sz="2400" b="1" dirty="0" smtClean="0">
                <a:solidFill>
                  <a:srgbClr val="FF0000"/>
                </a:solidFill>
              </a:rPr>
              <a:t>“</a:t>
            </a:r>
            <a:r>
              <a:rPr lang="en-GB" sz="2400" b="1" i="1" dirty="0" smtClean="0">
                <a:solidFill>
                  <a:srgbClr val="FF0000"/>
                </a:solidFill>
              </a:rPr>
              <a:t>instant, gave thanks"</a:t>
            </a:r>
          </a:p>
          <a:p>
            <a:r>
              <a:rPr lang="en-GB" sz="2400" dirty="0" smtClean="0"/>
              <a:t>As the child Jesus arrived, she was there ?</a:t>
            </a:r>
          </a:p>
          <a:p>
            <a:r>
              <a:rPr lang="en-GB" sz="2400" dirty="0" smtClean="0"/>
              <a:t>Same expression as Simeon v27 “Guided by the spirit”</a:t>
            </a:r>
            <a:endParaRPr lang="en-GB" sz="2400" dirty="0"/>
          </a:p>
          <a:p>
            <a:pPr marL="0" indent="0">
              <a:buNone/>
            </a:pPr>
            <a:endParaRPr lang="en-GB" dirty="0"/>
          </a:p>
          <a:p>
            <a:endParaRPr lang="en-GB" dirty="0"/>
          </a:p>
        </p:txBody>
      </p:sp>
      <p:sp>
        <p:nvSpPr>
          <p:cNvPr id="4" name="Title 3"/>
          <p:cNvSpPr>
            <a:spLocks noGrp="1"/>
          </p:cNvSpPr>
          <p:nvPr>
            <p:ph type="title"/>
          </p:nvPr>
        </p:nvSpPr>
        <p:spPr/>
        <p:txBody>
          <a:bodyPr/>
          <a:lstStyle/>
          <a:p>
            <a:r>
              <a:rPr lang="en-GB" dirty="0"/>
              <a:t>Served Yahweh</a:t>
            </a:r>
          </a:p>
        </p:txBody>
      </p:sp>
    </p:spTree>
    <p:extLst>
      <p:ext uri="{BB962C8B-B14F-4D97-AF65-F5344CB8AC3E}">
        <p14:creationId xmlns:p14="http://schemas.microsoft.com/office/powerpoint/2010/main" val="28018273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a:bodyPr>
          <a:lstStyle/>
          <a:p>
            <a:r>
              <a:rPr lang="en-GB" dirty="0"/>
              <a:t>This was an age of </a:t>
            </a:r>
            <a:r>
              <a:rPr lang="en-GB" dirty="0" smtClean="0"/>
              <a:t>Hope</a:t>
            </a:r>
          </a:p>
          <a:p>
            <a:r>
              <a:rPr lang="en-GB" dirty="0"/>
              <a:t>Spoke of Christ unto all who looked for </a:t>
            </a:r>
            <a:r>
              <a:rPr lang="en-GB" dirty="0" smtClean="0"/>
              <a:t>redemption</a:t>
            </a:r>
          </a:p>
          <a:p>
            <a:r>
              <a:rPr lang="en-US" dirty="0" smtClean="0"/>
              <a:t>As </a:t>
            </a:r>
            <a:r>
              <a:rPr lang="en-US" dirty="0"/>
              <a:t>she moves throughout the </a:t>
            </a:r>
            <a:r>
              <a:rPr lang="en-US" dirty="0" smtClean="0"/>
              <a:t>Temple</a:t>
            </a:r>
            <a:r>
              <a:rPr lang="en-US" dirty="0"/>
              <a:t> </a:t>
            </a:r>
            <a:r>
              <a:rPr lang="en-US" dirty="0" smtClean="0"/>
              <a:t>there is no record of what she can’t do in her old age but what she did do!</a:t>
            </a:r>
          </a:p>
          <a:p>
            <a:r>
              <a:rPr lang="en-GB" dirty="0" smtClean="0"/>
              <a:t>She stands as an example of one Waiting for the coming of the Lord Jesus Christ</a:t>
            </a:r>
          </a:p>
          <a:p>
            <a:r>
              <a:rPr lang="en-GB" dirty="0" smtClean="0"/>
              <a:t>Will we be ready t</a:t>
            </a:r>
          </a:p>
          <a:p>
            <a:r>
              <a:rPr lang="en-GB" dirty="0" smtClean="0"/>
              <a:t>Our </a:t>
            </a:r>
            <a:r>
              <a:rPr lang="en-GB" dirty="0"/>
              <a:t>hope</a:t>
            </a:r>
          </a:p>
          <a:p>
            <a:pPr marL="0" indent="0">
              <a:buNone/>
            </a:pPr>
            <a:r>
              <a:rPr lang="en-GB" dirty="0" smtClean="0"/>
              <a:t>	</a:t>
            </a:r>
            <a:r>
              <a:rPr lang="en-GB" b="1" dirty="0" smtClean="0"/>
              <a:t>Rev 3:7-12   &amp; Rev 7:15-17</a:t>
            </a:r>
            <a:endParaRPr lang="en-GB" b="1" dirty="0"/>
          </a:p>
          <a:p>
            <a:endParaRPr lang="en-GB" dirty="0" smtClean="0"/>
          </a:p>
          <a:p>
            <a:endParaRPr lang="en-GB" b="1" dirty="0"/>
          </a:p>
        </p:txBody>
      </p:sp>
      <p:sp>
        <p:nvSpPr>
          <p:cNvPr id="2" name="Title 1"/>
          <p:cNvSpPr>
            <a:spLocks noGrp="1"/>
          </p:cNvSpPr>
          <p:nvPr>
            <p:ph type="title"/>
          </p:nvPr>
        </p:nvSpPr>
        <p:spPr/>
        <p:txBody>
          <a:bodyPr/>
          <a:lstStyle/>
          <a:p>
            <a:r>
              <a:rPr lang="en-GB" dirty="0"/>
              <a:t>Conclusion</a:t>
            </a:r>
          </a:p>
        </p:txBody>
      </p:sp>
    </p:spTree>
    <p:extLst>
      <p:ext uri="{BB962C8B-B14F-4D97-AF65-F5344CB8AC3E}">
        <p14:creationId xmlns:p14="http://schemas.microsoft.com/office/powerpoint/2010/main" val="7682929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77500" lnSpcReduction="20000"/>
          </a:bodyPr>
          <a:lstStyle/>
          <a:p>
            <a:endParaRPr lang="en-GB" dirty="0"/>
          </a:p>
          <a:p>
            <a:r>
              <a:rPr lang="en-GB" sz="3100" dirty="0"/>
              <a:t>36 And there was one Anna, a prophetess, the daughter of Phanuel, of the tribe of Aser: she was of a great age, and had lived with an husband seven years from her virginity</a:t>
            </a:r>
            <a:r>
              <a:rPr lang="en-GB" sz="3100" dirty="0" smtClean="0"/>
              <a:t>;</a:t>
            </a:r>
            <a:endParaRPr lang="en-GB" sz="3100" dirty="0"/>
          </a:p>
          <a:p>
            <a:r>
              <a:rPr lang="en-GB" sz="3100" dirty="0"/>
              <a:t>37 And she was a widow of about fourscore and four years, which departed not from the temple, but served God with fastings and prayers night and day.</a:t>
            </a:r>
          </a:p>
          <a:p>
            <a:r>
              <a:rPr lang="en-GB" sz="3100" dirty="0" smtClean="0"/>
              <a:t>38 </a:t>
            </a:r>
            <a:r>
              <a:rPr lang="en-GB" sz="3100" dirty="0"/>
              <a:t>And she coming in that instant gave thanks likewise unto the Lord, and spake of him to all them that looked for redemption in Jerusalem</a:t>
            </a:r>
            <a:r>
              <a:rPr lang="en-GB" sz="3100" dirty="0" smtClean="0"/>
              <a:t>.</a:t>
            </a:r>
            <a:endParaRPr lang="en-GB" sz="3100" dirty="0"/>
          </a:p>
        </p:txBody>
      </p:sp>
      <p:sp>
        <p:nvSpPr>
          <p:cNvPr id="2" name="Title 1"/>
          <p:cNvSpPr>
            <a:spLocks noGrp="1"/>
          </p:cNvSpPr>
          <p:nvPr>
            <p:ph type="title"/>
          </p:nvPr>
        </p:nvSpPr>
        <p:spPr/>
        <p:txBody>
          <a:bodyPr/>
          <a:lstStyle/>
          <a:p>
            <a:r>
              <a:rPr lang="en-GB" dirty="0"/>
              <a:t>Luke 2:36-38   Is all </a:t>
            </a:r>
            <a:r>
              <a:rPr lang="en-GB" dirty="0" smtClean="0"/>
              <a:t>that scripture reveals about Anna</a:t>
            </a:r>
            <a:endParaRPr lang="en-GB" dirty="0"/>
          </a:p>
        </p:txBody>
      </p:sp>
    </p:spTree>
    <p:extLst>
      <p:ext uri="{BB962C8B-B14F-4D97-AF65-F5344CB8AC3E}">
        <p14:creationId xmlns:p14="http://schemas.microsoft.com/office/powerpoint/2010/main" val="5346374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2426669" y="2300786"/>
            <a:ext cx="3428391" cy="3777622"/>
          </a:xfrm>
        </p:spPr>
        <p:txBody>
          <a:bodyPr>
            <a:normAutofit fontScale="85000" lnSpcReduction="20000"/>
          </a:bodyPr>
          <a:lstStyle/>
          <a:p>
            <a:r>
              <a:rPr lang="en-GB" dirty="0" smtClean="0"/>
              <a:t>36 </a:t>
            </a:r>
            <a:r>
              <a:rPr lang="en-GB" dirty="0"/>
              <a:t>And there was one Anna, a </a:t>
            </a:r>
            <a:r>
              <a:rPr lang="en-GB" b="1" dirty="0"/>
              <a:t>prophetess</a:t>
            </a:r>
            <a:r>
              <a:rPr lang="en-GB" dirty="0"/>
              <a:t>, the </a:t>
            </a:r>
            <a:r>
              <a:rPr lang="en-GB" b="1" dirty="0" smtClean="0"/>
              <a:t>daughter of Phanuel</a:t>
            </a:r>
            <a:r>
              <a:rPr lang="en-GB" dirty="0" smtClean="0"/>
              <a:t>, </a:t>
            </a:r>
            <a:r>
              <a:rPr lang="en-GB" dirty="0"/>
              <a:t>of the tribe of Aser: she was of a great age, and had lived with an husband seven years from her virginity</a:t>
            </a:r>
            <a:r>
              <a:rPr lang="en-GB" dirty="0" smtClean="0"/>
              <a:t>;</a:t>
            </a:r>
            <a:endParaRPr lang="en-GB" dirty="0"/>
          </a:p>
          <a:p>
            <a:r>
              <a:rPr lang="en-GB" dirty="0"/>
              <a:t>37 And she was a </a:t>
            </a:r>
            <a:r>
              <a:rPr lang="en-GB" b="1" dirty="0"/>
              <a:t>widow</a:t>
            </a:r>
            <a:r>
              <a:rPr lang="en-GB" dirty="0"/>
              <a:t> of about fourscore and four years, which </a:t>
            </a:r>
            <a:r>
              <a:rPr lang="en-GB" b="1" dirty="0"/>
              <a:t>departed not from the temple</a:t>
            </a:r>
            <a:r>
              <a:rPr lang="en-GB" dirty="0"/>
              <a:t>, but </a:t>
            </a:r>
            <a:r>
              <a:rPr lang="en-GB" b="1" dirty="0"/>
              <a:t>served God </a:t>
            </a:r>
            <a:r>
              <a:rPr lang="en-GB" dirty="0"/>
              <a:t>with </a:t>
            </a:r>
            <a:r>
              <a:rPr lang="en-GB" b="1" dirty="0"/>
              <a:t>fastings</a:t>
            </a:r>
            <a:r>
              <a:rPr lang="en-GB" dirty="0"/>
              <a:t> and </a:t>
            </a:r>
            <a:r>
              <a:rPr lang="en-GB" b="1" dirty="0"/>
              <a:t>prayers night and day</a:t>
            </a:r>
            <a:r>
              <a:rPr lang="en-GB" b="1" dirty="0" smtClean="0"/>
              <a:t>.</a:t>
            </a:r>
            <a:endParaRPr lang="en-GB" b="1" dirty="0"/>
          </a:p>
          <a:p>
            <a:r>
              <a:rPr lang="en-GB" dirty="0"/>
              <a:t>38 And she coming in that instant </a:t>
            </a:r>
            <a:r>
              <a:rPr lang="en-GB" b="1" dirty="0"/>
              <a:t>gave thanks</a:t>
            </a:r>
            <a:r>
              <a:rPr lang="en-GB" dirty="0"/>
              <a:t> likewise unto the Lord, and </a:t>
            </a:r>
            <a:r>
              <a:rPr lang="en-GB" b="1" dirty="0"/>
              <a:t>spake of him to all them that looked for redemption in Jerusalem</a:t>
            </a:r>
            <a:r>
              <a:rPr lang="en-GB" dirty="0" smtClean="0"/>
              <a:t>.</a:t>
            </a:r>
            <a:endParaRPr lang="en-GB" dirty="0"/>
          </a:p>
        </p:txBody>
      </p:sp>
      <p:sp>
        <p:nvSpPr>
          <p:cNvPr id="2" name="Content Placeholder 1"/>
          <p:cNvSpPr>
            <a:spLocks noGrp="1"/>
          </p:cNvSpPr>
          <p:nvPr>
            <p:ph sz="half" idx="2"/>
          </p:nvPr>
        </p:nvSpPr>
        <p:spPr>
          <a:xfrm>
            <a:off x="6965639" y="1805131"/>
            <a:ext cx="4874583" cy="4534071"/>
          </a:xfrm>
        </p:spPr>
        <p:txBody>
          <a:bodyPr>
            <a:noAutofit/>
          </a:bodyPr>
          <a:lstStyle/>
          <a:p>
            <a:r>
              <a:rPr lang="en-GB" sz="2000" b="1" dirty="0" smtClean="0"/>
              <a:t>Prophetess</a:t>
            </a:r>
          </a:p>
          <a:p>
            <a:r>
              <a:rPr lang="en-GB" sz="2000" b="1" dirty="0"/>
              <a:t>D</a:t>
            </a:r>
            <a:r>
              <a:rPr lang="en-GB" sz="2000" b="1" dirty="0" smtClean="0"/>
              <a:t>aughter </a:t>
            </a:r>
            <a:r>
              <a:rPr lang="en-GB" sz="2000" b="1" dirty="0"/>
              <a:t>of </a:t>
            </a:r>
            <a:r>
              <a:rPr lang="en-GB" sz="2000" b="1" dirty="0" smtClean="0"/>
              <a:t>Phanuel</a:t>
            </a:r>
          </a:p>
          <a:p>
            <a:r>
              <a:rPr lang="en-GB" sz="2000" b="1" dirty="0" smtClean="0"/>
              <a:t>A Virgin</a:t>
            </a:r>
          </a:p>
          <a:p>
            <a:r>
              <a:rPr lang="en-GB" sz="2000" b="1" dirty="0" smtClean="0"/>
              <a:t>A Widow</a:t>
            </a:r>
          </a:p>
          <a:p>
            <a:r>
              <a:rPr lang="en-GB" sz="2000" b="1" dirty="0" smtClean="0"/>
              <a:t>Departed not from the temple</a:t>
            </a:r>
          </a:p>
          <a:p>
            <a:r>
              <a:rPr lang="en-GB" sz="2000" b="1" dirty="0" smtClean="0"/>
              <a:t>Served Yahweh</a:t>
            </a:r>
          </a:p>
          <a:p>
            <a:pPr lvl="1"/>
            <a:r>
              <a:rPr lang="en-GB" sz="2000" b="1" dirty="0" smtClean="0"/>
              <a:t>Fasting</a:t>
            </a:r>
          </a:p>
          <a:p>
            <a:pPr lvl="1"/>
            <a:r>
              <a:rPr lang="en-GB" sz="2000" b="1" dirty="0" smtClean="0"/>
              <a:t>Prayers</a:t>
            </a:r>
          </a:p>
          <a:p>
            <a:pPr lvl="1"/>
            <a:r>
              <a:rPr lang="en-GB" sz="2000" b="1" dirty="0" smtClean="0"/>
              <a:t>Night &amp; Day</a:t>
            </a:r>
          </a:p>
          <a:p>
            <a:r>
              <a:rPr lang="en-GB" sz="2000" b="1" dirty="0" smtClean="0"/>
              <a:t>Gave Thanks</a:t>
            </a:r>
          </a:p>
          <a:p>
            <a:r>
              <a:rPr lang="en-GB" sz="2000" b="1" dirty="0" smtClean="0"/>
              <a:t>Spoke of Christ unto all who looked for redemption</a:t>
            </a:r>
          </a:p>
        </p:txBody>
      </p:sp>
      <p:sp>
        <p:nvSpPr>
          <p:cNvPr id="3" name="Title 2"/>
          <p:cNvSpPr>
            <a:spLocks noGrp="1"/>
          </p:cNvSpPr>
          <p:nvPr>
            <p:ph type="title"/>
          </p:nvPr>
        </p:nvSpPr>
        <p:spPr/>
        <p:txBody>
          <a:bodyPr/>
          <a:lstStyle/>
          <a:p>
            <a:r>
              <a:rPr lang="en-GB" dirty="0" smtClean="0"/>
              <a:t>Principle facts of scripture</a:t>
            </a:r>
            <a:endParaRPr lang="en-GB" dirty="0"/>
          </a:p>
        </p:txBody>
      </p:sp>
      <p:sp>
        <p:nvSpPr>
          <p:cNvPr id="6" name="Left Brace 5"/>
          <p:cNvSpPr/>
          <p:nvPr/>
        </p:nvSpPr>
        <p:spPr>
          <a:xfrm>
            <a:off x="6080166" y="1805131"/>
            <a:ext cx="885473" cy="4721431"/>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Tree>
    <p:extLst>
      <p:ext uri="{BB962C8B-B14F-4D97-AF65-F5344CB8AC3E}">
        <p14:creationId xmlns:p14="http://schemas.microsoft.com/office/powerpoint/2010/main" val="34160098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Anna</a:t>
            </a:r>
            <a:endParaRPr lang="en-GB" dirty="0"/>
          </a:p>
        </p:txBody>
      </p:sp>
      <p:sp>
        <p:nvSpPr>
          <p:cNvPr id="3" name="Content Placeholder 2"/>
          <p:cNvSpPr>
            <a:spLocks noGrp="1"/>
          </p:cNvSpPr>
          <p:nvPr>
            <p:ph idx="1"/>
          </p:nvPr>
        </p:nvSpPr>
        <p:spPr/>
        <p:txBody>
          <a:bodyPr/>
          <a:lstStyle/>
          <a:p>
            <a:r>
              <a:rPr lang="en-GB" sz="2400" dirty="0"/>
              <a:t>Anna of Hebrew origin Hannah – Grace</a:t>
            </a:r>
          </a:p>
          <a:p>
            <a:endParaRPr lang="en-GB"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77993" y="5158747"/>
            <a:ext cx="2857500" cy="1504950"/>
          </a:xfrm>
          <a:prstGeom prst="rect">
            <a:avLst/>
          </a:prstGeom>
          <a:ln>
            <a:noFill/>
          </a:ln>
          <a:effectLst>
            <a:softEdge rad="112500"/>
          </a:effectLst>
        </p:spPr>
      </p:pic>
    </p:spTree>
    <p:extLst>
      <p:ext uri="{BB962C8B-B14F-4D97-AF65-F5344CB8AC3E}">
        <p14:creationId xmlns:p14="http://schemas.microsoft.com/office/powerpoint/2010/main" val="238168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was a prophetess vs prophet</a:t>
            </a:r>
            <a:endParaRPr lang="en-GB" dirty="0"/>
          </a:p>
        </p:txBody>
      </p:sp>
      <p:sp>
        <p:nvSpPr>
          <p:cNvPr id="3" name="Content Placeholder 2"/>
          <p:cNvSpPr>
            <a:spLocks noGrp="1"/>
          </p:cNvSpPr>
          <p:nvPr>
            <p:ph idx="1"/>
          </p:nvPr>
        </p:nvSpPr>
        <p:spPr>
          <a:xfrm>
            <a:off x="2589211" y="2133599"/>
            <a:ext cx="9365101" cy="4460147"/>
          </a:xfrm>
        </p:spPr>
        <p:txBody>
          <a:bodyPr>
            <a:noAutofit/>
          </a:bodyPr>
          <a:lstStyle/>
          <a:p>
            <a:r>
              <a:rPr lang="en-GB" sz="2400" dirty="0" smtClean="0"/>
              <a:t>The word for Prophet = </a:t>
            </a:r>
            <a:r>
              <a:rPr lang="en-GB" sz="2400" b="1" dirty="0" smtClean="0"/>
              <a:t>Nabi </a:t>
            </a:r>
            <a:r>
              <a:rPr lang="en-GB" sz="2400" dirty="0"/>
              <a:t>OT:5030</a:t>
            </a:r>
            <a:endParaRPr lang="en-GB" sz="2400" b="1" dirty="0" smtClean="0"/>
          </a:p>
          <a:p>
            <a:pPr marL="0" indent="0">
              <a:buNone/>
            </a:pPr>
            <a:r>
              <a:rPr lang="en-GB" sz="2400" dirty="0" smtClean="0"/>
              <a:t>	from </a:t>
            </a:r>
            <a:r>
              <a:rPr lang="en-GB" sz="2400" dirty="0"/>
              <a:t>a root meaning "</a:t>
            </a:r>
            <a:r>
              <a:rPr lang="en-GB" sz="2400" b="1" dirty="0"/>
              <a:t>to bubble forth</a:t>
            </a:r>
            <a:r>
              <a:rPr lang="en-GB" sz="2400" dirty="0"/>
              <a:t>, as from </a:t>
            </a:r>
            <a:r>
              <a:rPr lang="en-GB" sz="2400" dirty="0" smtClean="0"/>
              <a:t>a fountain</a:t>
            </a:r>
          </a:p>
          <a:p>
            <a:pPr marL="0" indent="0">
              <a:buNone/>
            </a:pPr>
            <a:r>
              <a:rPr lang="en-GB" sz="2400" dirty="0" smtClean="0"/>
              <a:t>     </a:t>
            </a:r>
            <a:r>
              <a:rPr lang="en-GB" sz="2400" b="1" dirty="0" smtClean="0"/>
              <a:t>"hence </a:t>
            </a:r>
            <a:r>
              <a:rPr lang="en-GB" sz="2400" b="1" dirty="0"/>
              <a:t>"to </a:t>
            </a:r>
            <a:r>
              <a:rPr lang="en-GB" sz="2400" b="1" dirty="0" smtClean="0"/>
              <a:t>utter“</a:t>
            </a:r>
          </a:p>
          <a:p>
            <a:r>
              <a:rPr lang="en-GB" sz="2400" b="1" dirty="0" smtClean="0"/>
              <a:t>ro'eh</a:t>
            </a:r>
            <a:r>
              <a:rPr lang="en-GB" sz="2400" dirty="0"/>
              <a:t>, "seer", began to be used (1 Sam 9:9). </a:t>
            </a:r>
          </a:p>
          <a:p>
            <a:r>
              <a:rPr lang="en-GB" sz="2400" b="1" dirty="0" smtClean="0"/>
              <a:t>hozeh</a:t>
            </a:r>
            <a:r>
              <a:rPr lang="en-GB" sz="2400" dirty="0"/>
              <a:t>, "seer" (2 Sam 24:11), </a:t>
            </a:r>
          </a:p>
          <a:p>
            <a:r>
              <a:rPr lang="en-GB" sz="2400" dirty="0" smtClean="0"/>
              <a:t>In </a:t>
            </a:r>
            <a:r>
              <a:rPr lang="en-GB" sz="2400" dirty="0"/>
              <a:t>1 Chron 29:29 all these three words are used: </a:t>
            </a:r>
            <a:endParaRPr lang="en-GB" sz="2400" dirty="0" smtClean="0"/>
          </a:p>
          <a:p>
            <a:pPr lvl="1"/>
            <a:r>
              <a:rPr lang="en-GB" sz="2400" dirty="0" smtClean="0"/>
              <a:t>Samuel </a:t>
            </a:r>
            <a:r>
              <a:rPr lang="en-GB" sz="2400" dirty="0"/>
              <a:t>the </a:t>
            </a:r>
            <a:r>
              <a:rPr lang="en-GB" sz="2400" b="1" dirty="0"/>
              <a:t>seer</a:t>
            </a:r>
            <a:r>
              <a:rPr lang="en-GB" sz="2400" dirty="0"/>
              <a:t> (ro'eh), </a:t>
            </a:r>
            <a:endParaRPr lang="en-GB" sz="2400" dirty="0" smtClean="0"/>
          </a:p>
          <a:p>
            <a:pPr lvl="1"/>
            <a:r>
              <a:rPr lang="en-GB" sz="2400" dirty="0" smtClean="0"/>
              <a:t>Nathan </a:t>
            </a:r>
            <a:r>
              <a:rPr lang="en-GB" sz="2400" dirty="0"/>
              <a:t>the </a:t>
            </a:r>
            <a:r>
              <a:rPr lang="en-GB" sz="2400" b="1" dirty="0"/>
              <a:t>prophet</a:t>
            </a:r>
            <a:r>
              <a:rPr lang="en-GB" sz="2400" dirty="0"/>
              <a:t> (nabi'), </a:t>
            </a:r>
            <a:endParaRPr lang="en-GB" sz="2400" dirty="0" smtClean="0"/>
          </a:p>
          <a:p>
            <a:pPr lvl="1"/>
            <a:r>
              <a:rPr lang="en-GB" sz="2400" dirty="0" smtClean="0"/>
              <a:t>Gad </a:t>
            </a:r>
            <a:r>
              <a:rPr lang="en-GB" sz="2400" dirty="0"/>
              <a:t>the </a:t>
            </a:r>
            <a:r>
              <a:rPr lang="en-GB" sz="2400" b="1" dirty="0" smtClean="0"/>
              <a:t>seer</a:t>
            </a:r>
            <a:r>
              <a:rPr lang="en-GB" sz="2400" dirty="0" smtClean="0"/>
              <a:t> </a:t>
            </a:r>
            <a:r>
              <a:rPr lang="en-GB" sz="2400" dirty="0"/>
              <a:t>(hozeh). </a:t>
            </a:r>
          </a:p>
        </p:txBody>
      </p:sp>
    </p:spTree>
    <p:extLst>
      <p:ext uri="{BB962C8B-B14F-4D97-AF65-F5344CB8AC3E}">
        <p14:creationId xmlns:p14="http://schemas.microsoft.com/office/powerpoint/2010/main" val="31788207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was a prophet</a:t>
            </a:r>
            <a:endParaRPr lang="en-GB" dirty="0"/>
          </a:p>
        </p:txBody>
      </p:sp>
      <p:sp>
        <p:nvSpPr>
          <p:cNvPr id="3" name="Content Placeholder 2"/>
          <p:cNvSpPr>
            <a:spLocks noGrp="1"/>
          </p:cNvSpPr>
          <p:nvPr>
            <p:ph idx="1"/>
          </p:nvPr>
        </p:nvSpPr>
        <p:spPr>
          <a:xfrm>
            <a:off x="2589211" y="2133600"/>
            <a:ext cx="9602789" cy="3777622"/>
          </a:xfrm>
        </p:spPr>
        <p:txBody>
          <a:bodyPr>
            <a:noAutofit/>
          </a:bodyPr>
          <a:lstStyle/>
          <a:p>
            <a:r>
              <a:rPr lang="en-GB" sz="2400" dirty="0"/>
              <a:t>A</a:t>
            </a:r>
            <a:r>
              <a:rPr lang="en-GB" sz="2400" dirty="0" smtClean="0"/>
              <a:t> </a:t>
            </a:r>
            <a:r>
              <a:rPr lang="en-GB" sz="2400" b="1" dirty="0"/>
              <a:t>"prophet" </a:t>
            </a:r>
            <a:r>
              <a:rPr lang="en-GB" sz="2400" dirty="0"/>
              <a:t>proclaimed the message given to </a:t>
            </a:r>
            <a:r>
              <a:rPr lang="en-GB" sz="2400" dirty="0" smtClean="0"/>
              <a:t>him</a:t>
            </a:r>
          </a:p>
          <a:p>
            <a:pPr marL="0" indent="0">
              <a:buNone/>
            </a:pPr>
            <a:r>
              <a:rPr lang="en-GB" sz="2400" i="1" dirty="0"/>
              <a:t> </a:t>
            </a:r>
            <a:r>
              <a:rPr lang="en-GB" sz="2400" i="1" dirty="0" smtClean="0"/>
              <a:t>   “Surely Sovereign YAHWEH </a:t>
            </a:r>
            <a:r>
              <a:rPr lang="en-GB" sz="2400" i="1" dirty="0"/>
              <a:t>will do nothing, but he  </a:t>
            </a:r>
            <a:r>
              <a:rPr lang="en-GB" sz="2400" i="1" dirty="0" smtClean="0"/>
              <a:t>           	revealeth </a:t>
            </a:r>
            <a:r>
              <a:rPr lang="en-GB" sz="2400" i="1" dirty="0"/>
              <a:t>his secret unto his servants the </a:t>
            </a:r>
            <a:r>
              <a:rPr lang="en-GB" sz="2400" i="1" dirty="0" smtClean="0"/>
              <a:t>prophets” Amos 3:7</a:t>
            </a:r>
          </a:p>
          <a:p>
            <a:r>
              <a:rPr lang="en-GB" sz="2400" dirty="0"/>
              <a:t>A</a:t>
            </a:r>
            <a:r>
              <a:rPr lang="en-GB" sz="2400" dirty="0" smtClean="0"/>
              <a:t> </a:t>
            </a:r>
            <a:r>
              <a:rPr lang="en-GB" sz="2400" b="1" dirty="0"/>
              <a:t>"seer" </a:t>
            </a:r>
            <a:r>
              <a:rPr lang="en-GB" sz="2400" dirty="0"/>
              <a:t>beheld the vision of </a:t>
            </a:r>
            <a:r>
              <a:rPr lang="en-GB" sz="2400" dirty="0" smtClean="0"/>
              <a:t>YAHWEH. </a:t>
            </a:r>
            <a:r>
              <a:rPr lang="en-GB" sz="2400" dirty="0"/>
              <a:t>(See Num 12:6,8.) </a:t>
            </a:r>
            <a:endParaRPr lang="en-GB" sz="2400" dirty="0" smtClean="0"/>
          </a:p>
          <a:p>
            <a:r>
              <a:rPr lang="en-GB" sz="2400" dirty="0" smtClean="0"/>
              <a:t>Thus </a:t>
            </a:r>
            <a:r>
              <a:rPr lang="en-GB" sz="2400" dirty="0"/>
              <a:t>a prophet was a spokesman for YAHWEH</a:t>
            </a:r>
            <a:r>
              <a:rPr lang="en-GB" sz="2400" dirty="0" smtClean="0"/>
              <a:t>; </a:t>
            </a:r>
            <a:r>
              <a:rPr lang="en-GB" sz="2400" dirty="0"/>
              <a:t>he spake in </a:t>
            </a:r>
            <a:r>
              <a:rPr lang="en-GB" sz="2400" dirty="0" smtClean="0"/>
              <a:t>YAHWEH’s </a:t>
            </a:r>
            <a:r>
              <a:rPr lang="en-GB" sz="2400" dirty="0"/>
              <a:t>name and by his authority (Ex 7:1). </a:t>
            </a:r>
            <a:endParaRPr lang="en-GB" sz="2400" dirty="0" smtClean="0"/>
          </a:p>
          <a:p>
            <a:r>
              <a:rPr lang="en-GB" sz="2400" dirty="0" smtClean="0"/>
              <a:t>He </a:t>
            </a:r>
            <a:r>
              <a:rPr lang="en-GB" sz="2400" dirty="0"/>
              <a:t>is the mouth by which YAHWEH</a:t>
            </a:r>
            <a:r>
              <a:rPr lang="en-GB" sz="2400" dirty="0" smtClean="0"/>
              <a:t> </a:t>
            </a:r>
            <a:r>
              <a:rPr lang="en-GB" sz="2400" dirty="0"/>
              <a:t>speaks to men (Jer 1:9; Isa 51:16), and hence what the prophet says is not of man but of YAHWEH</a:t>
            </a:r>
            <a:r>
              <a:rPr lang="en-GB" sz="2400" dirty="0" smtClean="0"/>
              <a:t> </a:t>
            </a:r>
            <a:endParaRPr lang="en-GB" sz="2400" dirty="0"/>
          </a:p>
        </p:txBody>
      </p:sp>
    </p:spTree>
    <p:extLst>
      <p:ext uri="{BB962C8B-B14F-4D97-AF65-F5344CB8AC3E}">
        <p14:creationId xmlns:p14="http://schemas.microsoft.com/office/powerpoint/2010/main" val="32255590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was a prophetess?</a:t>
            </a:r>
            <a:endParaRPr lang="en-GB" dirty="0"/>
          </a:p>
        </p:txBody>
      </p:sp>
      <p:sp>
        <p:nvSpPr>
          <p:cNvPr id="3" name="Content Placeholder 2"/>
          <p:cNvSpPr>
            <a:spLocks noGrp="1"/>
          </p:cNvSpPr>
          <p:nvPr>
            <p:ph idx="1"/>
          </p:nvPr>
        </p:nvSpPr>
        <p:spPr/>
        <p:txBody>
          <a:bodyPr>
            <a:normAutofit/>
          </a:bodyPr>
          <a:lstStyle/>
          <a:p>
            <a:r>
              <a:rPr lang="en-GB" sz="2400" dirty="0" smtClean="0"/>
              <a:t>OT:5031 nebiy'ah </a:t>
            </a:r>
            <a:r>
              <a:rPr lang="en-GB" sz="2400" dirty="0"/>
              <a:t>(neb-ee-yaw'); feminine of </a:t>
            </a:r>
            <a:r>
              <a:rPr lang="en-GB" sz="2400" dirty="0" smtClean="0"/>
              <a:t>OT:5030 </a:t>
            </a:r>
          </a:p>
          <a:p>
            <a:r>
              <a:rPr lang="en-GB" sz="2400" dirty="0" smtClean="0"/>
              <a:t>a </a:t>
            </a:r>
            <a:r>
              <a:rPr lang="en-GB" sz="2400" dirty="0"/>
              <a:t>prophetess or (generally) inspired </a:t>
            </a:r>
            <a:r>
              <a:rPr lang="en-GB" sz="2400" dirty="0" smtClean="0"/>
              <a:t>woman </a:t>
            </a:r>
          </a:p>
          <a:p>
            <a:r>
              <a:rPr lang="en-GB" sz="2400" dirty="0" smtClean="0"/>
              <a:t>by </a:t>
            </a:r>
            <a:r>
              <a:rPr lang="en-GB" sz="2400" dirty="0"/>
              <a:t>implication, a </a:t>
            </a:r>
            <a:r>
              <a:rPr lang="en-GB" sz="2400" dirty="0" smtClean="0"/>
              <a:t>poetess</a:t>
            </a:r>
          </a:p>
          <a:p>
            <a:r>
              <a:rPr lang="en-GB" sz="2400" dirty="0" smtClean="0"/>
              <a:t>by </a:t>
            </a:r>
            <a:r>
              <a:rPr lang="en-GB" sz="2400" dirty="0"/>
              <a:t>association a prophet's </a:t>
            </a:r>
            <a:r>
              <a:rPr lang="en-GB" sz="2400" dirty="0" smtClean="0"/>
              <a:t>wife</a:t>
            </a:r>
            <a:endParaRPr lang="en-GB" sz="2400" dirty="0"/>
          </a:p>
          <a:p>
            <a:endParaRPr lang="en-GB" sz="2400" dirty="0"/>
          </a:p>
        </p:txBody>
      </p:sp>
    </p:spTree>
    <p:extLst>
      <p:ext uri="{BB962C8B-B14F-4D97-AF65-F5344CB8AC3E}">
        <p14:creationId xmlns:p14="http://schemas.microsoft.com/office/powerpoint/2010/main" val="1941479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a:t>The </a:t>
            </a:r>
            <a:r>
              <a:rPr lang="en-GB" dirty="0" smtClean="0"/>
              <a:t>Prophetesses </a:t>
            </a:r>
            <a:r>
              <a:rPr lang="en-GB" dirty="0"/>
              <a:t>in Israel</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101736439"/>
              </p:ext>
            </p:extLst>
          </p:nvPr>
        </p:nvGraphicFramePr>
        <p:xfrm>
          <a:off x="2231471" y="1600115"/>
          <a:ext cx="2793535" cy="4103711"/>
        </p:xfrm>
        <a:graphic>
          <a:graphicData uri="http://schemas.openxmlformats.org/drawingml/2006/table">
            <a:tbl>
              <a:tblPr firstRow="1" bandRow="1">
                <a:tableStyleId>{5C22544A-7EE6-4342-B048-85BDC9FD1C3A}</a:tableStyleId>
              </a:tblPr>
              <a:tblGrid>
                <a:gridCol w="2793535"/>
              </a:tblGrid>
              <a:tr h="402585">
                <a:tc>
                  <a:txBody>
                    <a:bodyPr/>
                    <a:lstStyle/>
                    <a:p>
                      <a:r>
                        <a:rPr lang="en-GB" sz="2000" dirty="0" smtClean="0"/>
                        <a:t>Prophetess name</a:t>
                      </a:r>
                      <a:endParaRPr lang="en-GB" sz="2000" dirty="0"/>
                    </a:p>
                  </a:txBody>
                  <a:tcPr/>
                </a:tc>
              </a:tr>
              <a:tr h="402585">
                <a:tc>
                  <a:txBody>
                    <a:bodyPr/>
                    <a:lstStyle/>
                    <a:p>
                      <a:r>
                        <a:rPr lang="en-GB" sz="2000" dirty="0" smtClean="0"/>
                        <a:t>Miriam</a:t>
                      </a:r>
                    </a:p>
                  </a:txBody>
                  <a:tcPr/>
                </a:tc>
              </a:tr>
              <a:tr h="402585">
                <a:tc>
                  <a:txBody>
                    <a:bodyPr/>
                    <a:lstStyle/>
                    <a:p>
                      <a:r>
                        <a:rPr lang="en-GB" sz="2000" dirty="0" smtClean="0"/>
                        <a:t>Deborah</a:t>
                      </a:r>
                    </a:p>
                  </a:txBody>
                  <a:tcPr/>
                </a:tc>
              </a:tr>
              <a:tr h="402585">
                <a:tc>
                  <a:txBody>
                    <a:bodyPr/>
                    <a:lstStyle/>
                    <a:p>
                      <a:r>
                        <a:rPr lang="en-GB" sz="2000" dirty="0" smtClean="0"/>
                        <a:t>Huldah</a:t>
                      </a:r>
                    </a:p>
                    <a:p>
                      <a:endParaRPr lang="en-GB" sz="2000" dirty="0" smtClean="0"/>
                    </a:p>
                  </a:txBody>
                  <a:tcPr/>
                </a:tc>
              </a:tr>
              <a:tr h="402585">
                <a:tc>
                  <a:txBody>
                    <a:bodyPr/>
                    <a:lstStyle/>
                    <a:p>
                      <a:r>
                        <a:rPr lang="en-GB" sz="2000" dirty="0" smtClean="0"/>
                        <a:t>Noadiah</a:t>
                      </a:r>
                    </a:p>
                  </a:txBody>
                  <a:tcPr/>
                </a:tc>
              </a:tr>
              <a:tr h="694873">
                <a:tc>
                  <a:txBody>
                    <a:bodyPr/>
                    <a:lstStyle/>
                    <a:p>
                      <a:r>
                        <a:rPr lang="en-GB" sz="2000" dirty="0" smtClean="0"/>
                        <a:t>Isaiah’s Wife</a:t>
                      </a:r>
                    </a:p>
                  </a:txBody>
                  <a:tcPr/>
                </a:tc>
              </a:tr>
              <a:tr h="40258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2000" dirty="0" smtClean="0"/>
                        <a:t>Anna</a:t>
                      </a:r>
                    </a:p>
                  </a:txBody>
                  <a:tcPr/>
                </a:tc>
              </a:tr>
              <a:tr h="69487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2000" dirty="0" smtClean="0"/>
                        <a:t>Daughters of Philip</a:t>
                      </a:r>
                    </a:p>
                  </a:txBody>
                  <a:tcPr/>
                </a:tc>
              </a:tr>
            </a:tbl>
          </a:graphicData>
        </a:graphic>
      </p:graphicFrame>
      <p:sp>
        <p:nvSpPr>
          <p:cNvPr id="2" name="TextBox 1"/>
          <p:cNvSpPr txBox="1"/>
          <p:nvPr/>
        </p:nvSpPr>
        <p:spPr>
          <a:xfrm>
            <a:off x="5815260" y="1905000"/>
            <a:ext cx="4899097" cy="1384995"/>
          </a:xfrm>
          <a:prstGeom prst="rect">
            <a:avLst/>
          </a:prstGeom>
          <a:noFill/>
        </p:spPr>
        <p:txBody>
          <a:bodyPr wrap="none" rtlCol="0">
            <a:spAutoFit/>
          </a:bodyPr>
          <a:lstStyle/>
          <a:p>
            <a:pPr algn="ctr"/>
            <a:r>
              <a:rPr lang="en-GB" sz="2800" dirty="0" smtClean="0"/>
              <a:t>There are 7 occurrences in </a:t>
            </a:r>
          </a:p>
          <a:p>
            <a:pPr algn="ctr"/>
            <a:r>
              <a:rPr lang="en-GB" sz="2800" dirty="0" smtClean="0"/>
              <a:t>scripture where </a:t>
            </a:r>
            <a:r>
              <a:rPr lang="en-GB" sz="2800" b="1" dirty="0" smtClean="0"/>
              <a:t>“Faithful” </a:t>
            </a:r>
          </a:p>
          <a:p>
            <a:pPr algn="ctr"/>
            <a:r>
              <a:rPr lang="en-GB" sz="2800" dirty="0" smtClean="0"/>
              <a:t>prophetesses recorded</a:t>
            </a:r>
            <a:endParaRPr lang="en-GB" sz="2800" dirty="0"/>
          </a:p>
        </p:txBody>
      </p:sp>
      <p:sp>
        <p:nvSpPr>
          <p:cNvPr id="7" name="TextBox 6"/>
          <p:cNvSpPr txBox="1"/>
          <p:nvPr/>
        </p:nvSpPr>
        <p:spPr>
          <a:xfrm>
            <a:off x="5468210" y="4613732"/>
            <a:ext cx="5593198" cy="1815882"/>
          </a:xfrm>
          <a:prstGeom prst="rect">
            <a:avLst/>
          </a:prstGeom>
          <a:noFill/>
        </p:spPr>
        <p:txBody>
          <a:bodyPr wrap="square" rtlCol="0">
            <a:spAutoFit/>
          </a:bodyPr>
          <a:lstStyle/>
          <a:p>
            <a:pPr algn="ctr"/>
            <a:r>
              <a:rPr lang="en-GB" sz="2800" dirty="0"/>
              <a:t>Acts 21:9</a:t>
            </a:r>
          </a:p>
          <a:p>
            <a:pPr algn="ctr"/>
            <a:r>
              <a:rPr lang="en-GB" sz="2800" dirty="0"/>
              <a:t>And the same man had </a:t>
            </a:r>
            <a:r>
              <a:rPr lang="en-GB" sz="2800" b="1" dirty="0"/>
              <a:t>four daughters</a:t>
            </a:r>
            <a:r>
              <a:rPr lang="en-GB" sz="2800" dirty="0"/>
              <a:t>, virgins, which did prophesy</a:t>
            </a:r>
            <a:r>
              <a:rPr lang="en-GB" sz="2800" dirty="0" smtClean="0"/>
              <a:t>.</a:t>
            </a:r>
            <a:endParaRPr lang="en-GB" sz="2800" dirty="0"/>
          </a:p>
        </p:txBody>
      </p:sp>
    </p:spTree>
    <p:extLst>
      <p:ext uri="{BB962C8B-B14F-4D97-AF65-F5344CB8AC3E}">
        <p14:creationId xmlns:p14="http://schemas.microsoft.com/office/powerpoint/2010/main" val="3645687020"/>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5561</TotalTime>
  <Words>3321</Words>
  <Application>Microsoft Office PowerPoint</Application>
  <PresentationFormat>Widescreen</PresentationFormat>
  <Paragraphs>439</Paragraphs>
  <Slides>23</Slides>
  <Notes>23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Century Gothic</vt:lpstr>
      <vt:lpstr>Wingdings 3</vt:lpstr>
      <vt:lpstr>Wisp</vt:lpstr>
      <vt:lpstr>Anna</vt:lpstr>
      <vt:lpstr>Luke’s gospel record</vt:lpstr>
      <vt:lpstr>Luke 2:36-38   Is all that scripture reveals about Anna</vt:lpstr>
      <vt:lpstr>Principle facts of scripture</vt:lpstr>
      <vt:lpstr>Anna</vt:lpstr>
      <vt:lpstr>What was a prophetess vs prophet</vt:lpstr>
      <vt:lpstr>What was a prophet</vt:lpstr>
      <vt:lpstr>What was a prophetess?</vt:lpstr>
      <vt:lpstr>The Prophetesses in Israel</vt:lpstr>
      <vt:lpstr>What do the Prophetess teach us?</vt:lpstr>
      <vt:lpstr>The Prophetesses in Israel</vt:lpstr>
      <vt:lpstr>The Prophetesses in Israel</vt:lpstr>
      <vt:lpstr>The Prophetesses in Israel</vt:lpstr>
      <vt:lpstr>The Prophetesses in Israel</vt:lpstr>
      <vt:lpstr>Daughter of Phanuel</vt:lpstr>
      <vt:lpstr>Of the Tribe of Asher</vt:lpstr>
      <vt:lpstr>Of the Tribe of Asher</vt:lpstr>
      <vt:lpstr>Anna was a Widow</vt:lpstr>
      <vt:lpstr>Anna was a Widow</vt:lpstr>
      <vt:lpstr>Anna was a Widow</vt:lpstr>
      <vt:lpstr>Departed not from the temple</vt:lpstr>
      <vt:lpstr>Served Yahweh</vt:lpstr>
      <vt:lpstr>Conclusion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Rahab</dc:title>
  <dc:creator>Clive Walton</dc:creator>
  <cp:lastModifiedBy>Clive Walton</cp:lastModifiedBy>
  <cp:revision>102</cp:revision>
  <cp:lastPrinted>2016-12-02T14:47:51Z</cp:lastPrinted>
  <dcterms:created xsi:type="dcterms:W3CDTF">2016-11-16T21:08:59Z</dcterms:created>
  <dcterms:modified xsi:type="dcterms:W3CDTF">2016-12-06T16:19:18Z</dcterms:modified>
</cp:coreProperties>
</file>